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608" r:id="rId3"/>
    <p:sldId id="640" r:id="rId4"/>
    <p:sldId id="641" r:id="rId5"/>
    <p:sldId id="642" r:id="rId6"/>
    <p:sldId id="643" r:id="rId7"/>
    <p:sldId id="626" r:id="rId8"/>
    <p:sldId id="627" r:id="rId9"/>
    <p:sldId id="628" r:id="rId10"/>
    <p:sldId id="629" r:id="rId11"/>
    <p:sldId id="645" r:id="rId12"/>
    <p:sldId id="644" r:id="rId13"/>
    <p:sldId id="630" r:id="rId14"/>
    <p:sldId id="631" r:id="rId15"/>
    <p:sldId id="632" r:id="rId16"/>
    <p:sldId id="646" r:id="rId17"/>
    <p:sldId id="633" r:id="rId18"/>
    <p:sldId id="634" r:id="rId19"/>
    <p:sldId id="635" r:id="rId20"/>
    <p:sldId id="636" r:id="rId21"/>
    <p:sldId id="637" r:id="rId22"/>
    <p:sldId id="624" r:id="rId23"/>
    <p:sldId id="638" r:id="rId24"/>
    <p:sldId id="662" r:id="rId25"/>
    <p:sldId id="657" r:id="rId26"/>
    <p:sldId id="658" r:id="rId27"/>
    <p:sldId id="659" r:id="rId28"/>
    <p:sldId id="577" r:id="rId29"/>
    <p:sldId id="647" r:id="rId30"/>
    <p:sldId id="588" r:id="rId31"/>
    <p:sldId id="651" r:id="rId32"/>
    <p:sldId id="586" r:id="rId33"/>
    <p:sldId id="664" r:id="rId34"/>
    <p:sldId id="665" r:id="rId35"/>
    <p:sldId id="650" r:id="rId36"/>
    <p:sldId id="663" r:id="rId37"/>
    <p:sldId id="652" r:id="rId38"/>
    <p:sldId id="596" r:id="rId39"/>
    <p:sldId id="597" r:id="rId40"/>
    <p:sldId id="619" r:id="rId41"/>
    <p:sldId id="648" r:id="rId42"/>
    <p:sldId id="617" r:id="rId43"/>
    <p:sldId id="656" r:id="rId44"/>
    <p:sldId id="639" r:id="rId45"/>
    <p:sldId id="653" r:id="rId46"/>
    <p:sldId id="660" r:id="rId47"/>
    <p:sldId id="655" r:id="rId48"/>
    <p:sldId id="654" r:id="rId49"/>
    <p:sldId id="661" r:id="rId50"/>
    <p:sldId id="666" r:id="rId5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FF00"/>
    <a:srgbClr val="404040"/>
    <a:srgbClr val="DDDDDD"/>
    <a:srgbClr val="1C1C1C"/>
    <a:srgbClr val="FF0000"/>
    <a:srgbClr val="3366FF"/>
    <a:srgbClr val="CC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52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16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6109FEAF-C057-4357-BC39-155DE7B9CF4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3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Times New Roman" pitchFamily="18" charset="0"/>
              </a:defRPr>
            </a:lvl1pPr>
          </a:lstStyle>
          <a:p>
            <a:pPr>
              <a:defRPr/>
            </a:pPr>
            <a:fld id="{4C5F455E-E08F-4DF3-BAE4-0DB61B3969E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7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67812B-EB0D-4150-8B31-B9358DD33182}" type="slidenum">
              <a:rPr lang="he-IL" sz="1200" b="0" smtClean="0"/>
              <a:pPr eaLnBrk="1" hangingPunct="1"/>
              <a:t>1</a:t>
            </a:fld>
            <a:endParaRPr lang="en-US" sz="1200" b="0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11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58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16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1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6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1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2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40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49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85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C1417-9C86-495A-BB12-2078A1372151}" type="slidenum">
              <a:rPr lang="he-IL" sz="1200" b="0" smtClean="0"/>
              <a:pPr eaLnBrk="1" hangingPunct="1"/>
              <a:t>28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C1417-9C86-495A-BB12-2078A1372151}" type="slidenum">
              <a:rPr lang="he-IL" sz="1200" b="0" smtClean="0"/>
              <a:pPr eaLnBrk="1" hangingPunct="1"/>
              <a:t>29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3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AE04DE-0942-4586-A074-1F4AD8844778}" type="slidenum">
              <a:rPr lang="he-IL" sz="1200" b="0" smtClean="0"/>
              <a:pPr eaLnBrk="1" hangingPunct="1"/>
              <a:t>30</a:t>
            </a:fld>
            <a:endParaRPr lang="en-US" sz="1200" b="0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C1417-9C86-495A-BB12-2078A1372151}" type="slidenum">
              <a:rPr lang="he-IL" sz="1200" b="0" smtClean="0"/>
              <a:pPr eaLnBrk="1" hangingPunct="1"/>
              <a:t>31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B92A50-219C-4B66-962F-AE396E610E4C}" type="slidenum">
              <a:rPr lang="he-IL" sz="1200" b="0" smtClean="0"/>
              <a:pPr eaLnBrk="1" hangingPunct="1"/>
              <a:t>32</a:t>
            </a:fld>
            <a:endParaRPr lang="en-US" sz="1200" b="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09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EF37B3-E773-43D5-8A91-F25388F7F1FF}" type="slidenum">
              <a:rPr lang="he-IL" smtClean="0"/>
              <a:pPr/>
              <a:t>34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B92A50-219C-4B66-962F-AE396E610E4C}" type="slidenum">
              <a:rPr lang="he-IL" sz="1200" b="0" smtClean="0"/>
              <a:pPr eaLnBrk="1" hangingPunct="1"/>
              <a:t>35</a:t>
            </a:fld>
            <a:endParaRPr lang="en-US" sz="1200" b="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B92A50-219C-4B66-962F-AE396E610E4C}" type="slidenum">
              <a:rPr lang="he-IL" sz="1200" b="0" smtClean="0"/>
              <a:pPr eaLnBrk="1" hangingPunct="1"/>
              <a:t>36</a:t>
            </a:fld>
            <a:endParaRPr lang="en-US" sz="1200" b="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AE04DE-0942-4586-A074-1F4AD8844778}" type="slidenum">
              <a:rPr lang="he-IL" sz="1200" b="0" smtClean="0"/>
              <a:pPr eaLnBrk="1" hangingPunct="1"/>
              <a:t>37</a:t>
            </a:fld>
            <a:endParaRPr lang="en-US" sz="1200" b="0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BEA520B-3C2A-4547-A47E-32A9B07F29E5}" type="slidenum">
              <a:rPr lang="he-IL" sz="1200" b="0" smtClean="0"/>
              <a:pPr eaLnBrk="1" hangingPunct="1"/>
              <a:t>38</a:t>
            </a:fld>
            <a:endParaRPr lang="en-US" sz="1200" b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337033-B2AC-4783-80C7-0A7B38FDA20C}" type="slidenum">
              <a:rPr lang="he-IL" sz="1200" b="0" smtClean="0"/>
              <a:pPr eaLnBrk="1" hangingPunct="1"/>
              <a:t>39</a:t>
            </a:fld>
            <a:endParaRPr lang="en-US" sz="1200" b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4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3A90D95-5B19-4B03-BE01-094FD0BD6A50}" type="slidenum">
              <a:rPr lang="he-IL" sz="1200" b="0" smtClean="0"/>
              <a:pPr eaLnBrk="1" hangingPunct="1"/>
              <a:t>40</a:t>
            </a:fld>
            <a:endParaRPr lang="en-US" sz="1200" b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3A90D95-5B19-4B03-BE01-094FD0BD6A50}" type="slidenum">
              <a:rPr lang="he-IL" sz="1200" b="0" smtClean="0"/>
              <a:pPr eaLnBrk="1" hangingPunct="1"/>
              <a:t>41</a:t>
            </a:fld>
            <a:endParaRPr lang="en-US" sz="1200" b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935A953-B4BD-44E1-BD68-04E14AECFFE8}" type="slidenum">
              <a:rPr lang="he-IL" sz="1200" b="0" smtClean="0"/>
              <a:pPr eaLnBrk="1" hangingPunct="1"/>
              <a:t>42</a:t>
            </a:fld>
            <a:endParaRPr lang="en-US" sz="1200" b="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935A953-B4BD-44E1-BD68-04E14AECFFE8}" type="slidenum">
              <a:rPr lang="he-IL" sz="1200" b="0" smtClean="0"/>
              <a:pPr eaLnBrk="1" hangingPunct="1"/>
              <a:t>43</a:t>
            </a:fld>
            <a:endParaRPr lang="en-US" sz="1200" b="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5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A0519E-3C6F-412F-AFC3-077D17B3E86B}" type="slidenum">
              <a:rPr lang="he-IL" sz="1200" b="0" smtClean="0"/>
              <a:pPr eaLnBrk="1" hangingPunct="1"/>
              <a:t>6</a:t>
            </a:fld>
            <a:endParaRPr lang="en-US" sz="1200" b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C9D34-A1F9-40C6-ABD1-1D215485AE1C}" type="slidenum">
              <a:rPr lang="he-IL" smtClean="0"/>
              <a:pPr/>
              <a:t>8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CC9AB4-74FD-4C55-ABEF-FFFA2C6F18D1}" type="slidenum">
              <a:rPr lang="he-IL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6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F3CF8-B29E-4257-8A25-E8EB4CFF4F4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4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FA105-8FBB-4263-80DC-8C697385E83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7BFC2-F522-4DA6-8915-11B1941B770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1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A354-80C4-4862-A03F-FDAE48679AC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99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8BF4-6E6E-4EA0-A257-8C88A46E487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9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3100-781A-4FA8-A0B8-A27A45B52B4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CB99A-6E1A-41D2-9B36-5B9F38962B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28D25-68C8-4FD8-B0F0-39AA052FE9E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2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41261-8010-49F8-B938-7BDBB189F13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0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FDE0-FFDF-4427-9117-FFCCA724C89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77A2F-E46A-4651-AF44-9FB64DABCC4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D720-BA03-46A5-8F84-9F8CD7E460E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7A12C-CECD-484D-8EBD-203547F306C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2806C-C88F-4F08-AC21-28EEF029685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5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8963" y="6175375"/>
            <a:ext cx="410845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Michael Elad</a:t>
            </a:r>
          </a:p>
          <a:p>
            <a:pPr>
              <a:defRPr/>
            </a:pPr>
            <a:r>
              <a:rPr lang="en-US"/>
              <a:t>The Computer-Science Department	</a:t>
            </a:r>
          </a:p>
          <a:p>
            <a:pPr>
              <a:defRPr/>
            </a:pPr>
            <a:r>
              <a:rPr lang="en-US"/>
              <a:t>The Technion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13588" y="62388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27F0209-659B-43D1-B628-B81F1C9B9E1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1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151563"/>
            <a:ext cx="523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.emf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.emf"/><Relationship Id="rId4" Type="http://schemas.openxmlformats.org/officeDocument/2006/relationships/notesSlide" Target="../notesSlides/notesSlide16.xml"/><Relationship Id="rId9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5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7.png"/><Relationship Id="rId9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ex.prism.uvsq.fr/users/cedb/images/logo_inria.gif" TargetMode="External"/><Relationship Id="rId13" Type="http://schemas.openxmlformats.org/officeDocument/2006/relationships/image" Target="../media/image43.jpeg"/><Relationship Id="rId18" Type="http://schemas.openxmlformats.org/officeDocument/2006/relationships/hyperlink" Target="http://images.google.co.il/imgres?imgurl=http://www.admin.technion.ac.il/engtelbook/images/TechnionSign.gif&amp;imgrefurl=http://www.admin.technion.ac.il/engtelbook/left.html&amp;h=64&amp;w=40&amp;sz=3&amp;hl=iw&amp;start=3&amp;tbnid=f7w28y5JZ18DWM:&amp;tbnh=64&amp;tbnw=40&amp;prev=/images?q=technion&amp;imgsz=icon&amp;gbv=2&amp;svnum=10&amp;hl=iw" TargetMode="External"/><Relationship Id="rId26" Type="http://schemas.openxmlformats.org/officeDocument/2006/relationships/hyperlink" Target="http://www.bunniesandbows.com/collegiate_dreams/images/college_logos/georgia_tech.jpg" TargetMode="External"/><Relationship Id="rId3" Type="http://schemas.openxmlformats.org/officeDocument/2006/relationships/image" Target="../media/image36.jpeg"/><Relationship Id="rId21" Type="http://schemas.openxmlformats.org/officeDocument/2006/relationships/image" Target="../media/image47.png"/><Relationship Id="rId34" Type="http://schemas.openxmlformats.org/officeDocument/2006/relationships/image" Target="../media/image54.gif"/><Relationship Id="rId7" Type="http://schemas.openxmlformats.org/officeDocument/2006/relationships/image" Target="../media/image40.jpeg"/><Relationship Id="rId12" Type="http://schemas.openxmlformats.org/officeDocument/2006/relationships/hyperlink" Target="http://www.gpretro.ch/images/logo_epfl.gif" TargetMode="External"/><Relationship Id="rId17" Type="http://schemas.openxmlformats.org/officeDocument/2006/relationships/image" Target="../media/image45.png"/><Relationship Id="rId25" Type="http://schemas.openxmlformats.org/officeDocument/2006/relationships/image" Target="../media/image49.jpeg"/><Relationship Id="rId33" Type="http://schemas.openxmlformats.org/officeDocument/2006/relationships/hyperlink" Target="http://www.ed.ac.uk/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://www.uiuc.edu/" TargetMode="External"/><Relationship Id="rId20" Type="http://schemas.openxmlformats.org/officeDocument/2006/relationships/hyperlink" Target="http://web.mit.edu/engineering" TargetMode="External"/><Relationship Id="rId29" Type="http://schemas.openxmlformats.org/officeDocument/2006/relationships/hyperlink" Target="http://images.google.com/imgres?imgurl=http://www.bearspage.info/h/tra/ca/bc/va/i/se/ubclogo.jpg&amp;imgrefurl=http://www.bearspage.info/h/tra/ca/bc/va/sea1.html&amp;usg=__-kzDejFEJCAt1Tt3Oct1XKZG9nM=&amp;h=800&amp;w=600&amp;sz=46&amp;hl=iw&amp;start=3&amp;um=1&amp;tbnid=3tFXiNB8shjqPM:&amp;tbnh=143&amp;tbnw=107&amp;prev=/images?q=University+british+columnbia&amp;hl=iw&amp;rls=com.microsoft:he:IE-SearchBox&amp;rlz=1I7SNYR_en&amp;sa=N&amp;um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2.jpeg"/><Relationship Id="rId24" Type="http://schemas.openxmlformats.org/officeDocument/2006/relationships/hyperlink" Target="http://www.yesatyale.org/asia/index_files/yale.jpg" TargetMode="External"/><Relationship Id="rId32" Type="http://schemas.openxmlformats.org/officeDocument/2006/relationships/image" Target="../media/image53.jpeg"/><Relationship Id="rId37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4.jpeg"/><Relationship Id="rId23" Type="http://schemas.openxmlformats.org/officeDocument/2006/relationships/image" Target="../media/image48.jpeg"/><Relationship Id="rId28" Type="http://schemas.openxmlformats.org/officeDocument/2006/relationships/image" Target="../media/image51.png"/><Relationship Id="rId36" Type="http://schemas.openxmlformats.org/officeDocument/2006/relationships/image" Target="../media/image56.jpeg"/><Relationship Id="rId10" Type="http://schemas.openxmlformats.org/officeDocument/2006/relationships/hyperlink" Target="http://images.google.co.il/imgres?imgurl=http://ischuller.ucsd.edu/arrowl.gif&amp;imgrefurl=http://ischuller.ucsd.edu/Nanodots.html&amp;h=38&amp;w=50&amp;sz=4&amp;hl=iw&amp;start=2&amp;tbnid=8U5PfL2IdvJ2SM:&amp;tbnh=38&amp;tbnw=50&amp;prev=/images?q=SEA+saclay&amp;imgsz=icon&amp;gbv=2&amp;svnum=10&amp;hl=iw" TargetMode="External"/><Relationship Id="rId19" Type="http://schemas.openxmlformats.org/officeDocument/2006/relationships/image" Target="../media/image46.jpeg"/><Relationship Id="rId31" Type="http://schemas.openxmlformats.org/officeDocument/2006/relationships/hyperlink" Target="http://www.prostatemrimagedatabase.com/Images/Harvard_shield-Medical.png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1.jpeg"/><Relationship Id="rId14" Type="http://schemas.openxmlformats.org/officeDocument/2006/relationships/hyperlink" Target="http://sopac.ucsd.edu/images/ucsdLogo2.gif" TargetMode="External"/><Relationship Id="rId22" Type="http://schemas.openxmlformats.org/officeDocument/2006/relationships/hyperlink" Target="http://www.association-tremplin.org/userfiles/image/polytechnique.png" TargetMode="External"/><Relationship Id="rId27" Type="http://schemas.openxmlformats.org/officeDocument/2006/relationships/image" Target="../media/image50.jpeg"/><Relationship Id="rId30" Type="http://schemas.openxmlformats.org/officeDocument/2006/relationships/image" Target="../media/image52.jpeg"/><Relationship Id="rId35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9.e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2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C:\Users\elad\Dropbox\Lecture%20Slides\Football15.avi" TargetMode="External"/><Relationship Id="rId1" Type="http://schemas.openxmlformats.org/officeDocument/2006/relationships/video" Target="file:///C:\Users\elad\Dropbox\Lecture%20Slides\Tennis25.avi" TargetMode="Externa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09.png"/><Relationship Id="rId10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emf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e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echnion.ac.il/~elad/teachin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echnion.ac.il/~elad/teaching/courses/Sparse_Representations_Winter_2012/index.ht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elad@cs.technion.ac.i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3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5.emf"/><Relationship Id="rId17" Type="http://schemas.openxmlformats.org/officeDocument/2006/relationships/oleObject" Target="../embeddings/oleObject12.bin"/><Relationship Id="rId2" Type="http://schemas.openxmlformats.org/officeDocument/2006/relationships/tags" Target="../tags/tag4.xml"/><Relationship Id="rId16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4.emf"/><Relationship Id="rId19" Type="http://schemas.openxmlformats.org/officeDocument/2006/relationships/image" Target="../media/image7.wmf"/><Relationship Id="rId4" Type="http://schemas.openxmlformats.org/officeDocument/2006/relationships/notesSlide" Target="../notesSlides/notesSlide5.xml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0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.emf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60389"/>
            <a:ext cx="9144000" cy="1858328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Tahoma" pitchFamily="34" charset="0"/>
                <a:cs typeface="Tahoma" pitchFamily="34" charset="0"/>
              </a:rPr>
              <a:t>Sparse &amp; Redundant Representations </a:t>
            </a:r>
            <a:br>
              <a:rPr lang="en-US" sz="3600" dirty="0" smtClean="0">
                <a:latin typeface="Tahoma" pitchFamily="34" charset="0"/>
                <a:cs typeface="Tahoma" pitchFamily="34" charset="0"/>
              </a:rPr>
            </a:br>
            <a:r>
              <a:rPr lang="en-US" sz="3600" dirty="0" smtClean="0">
                <a:latin typeface="Tahoma" pitchFamily="34" charset="0"/>
                <a:cs typeface="Tahoma" pitchFamily="34" charset="0"/>
              </a:rPr>
              <a:t>and Their Applications in </a:t>
            </a:r>
            <a:br>
              <a:rPr lang="en-US" sz="3600" dirty="0" smtClean="0">
                <a:latin typeface="Tahoma" pitchFamily="34" charset="0"/>
                <a:cs typeface="Tahoma" pitchFamily="34" charset="0"/>
              </a:rPr>
            </a:br>
            <a:r>
              <a:rPr lang="en-US" sz="3600" dirty="0" smtClean="0">
                <a:latin typeface="Tahoma" pitchFamily="34" charset="0"/>
                <a:cs typeface="Tahoma" pitchFamily="34" charset="0"/>
              </a:rPr>
              <a:t>Signal and Image Processing </a:t>
            </a:r>
            <a:br>
              <a:rPr lang="en-US" sz="3600" dirty="0" smtClean="0">
                <a:latin typeface="Tahoma" pitchFamily="34" charset="0"/>
                <a:cs typeface="Tahoma" pitchFamily="34" charset="0"/>
              </a:rPr>
            </a:br>
            <a:r>
              <a:rPr lang="en-US" sz="2000" dirty="0" smtClean="0">
                <a:latin typeface="Tahoma" pitchFamily="34" charset="0"/>
                <a:cs typeface="Tahoma" pitchFamily="34" charset="0"/>
              </a:rPr>
              <a:t/>
            </a:r>
            <a:br>
              <a:rPr lang="en-US" sz="2000" dirty="0" smtClean="0">
                <a:latin typeface="Tahoma" pitchFamily="34" charset="0"/>
                <a:cs typeface="Tahoma" pitchFamily="34" charset="0"/>
              </a:rPr>
            </a:br>
            <a:r>
              <a:rPr lang="en-US" sz="2800" dirty="0" smtClean="0">
                <a:latin typeface="Tahoma" pitchFamily="34" charset="0"/>
                <a:cs typeface="Tahoma" pitchFamily="34" charset="0"/>
              </a:rPr>
              <a:t>CS Course 236862 – Winter 2015/6</a:t>
            </a:r>
            <a:endParaRPr lang="en-US" sz="360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766" y="3736723"/>
            <a:ext cx="9144000" cy="230477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Tahoma" pitchFamily="34" charset="0"/>
                <a:cs typeface="Tahoma" pitchFamily="34" charset="0"/>
              </a:rPr>
              <a:t>Michael Elad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Tahoma" pitchFamily="34" charset="0"/>
                <a:cs typeface="Tahoma" pitchFamily="34" charset="0"/>
              </a:rPr>
              <a:t>The Computer Science Department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Tahoma" pitchFamily="34" charset="0"/>
                <a:cs typeface="Tahoma" pitchFamily="34" charset="0"/>
              </a:rPr>
              <a:t>The Technion – Israel Institute of technology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Tahoma" pitchFamily="34" charset="0"/>
                <a:cs typeface="Tahoma" pitchFamily="34" charset="0"/>
              </a:rPr>
              <a:t>Haifa 32000, Israel</a:t>
            </a: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Tahoma" pitchFamily="34" charset="0"/>
                <a:cs typeface="Tahoma" pitchFamily="34" charset="0"/>
              </a:rPr>
              <a:t>October, 2015</a:t>
            </a:r>
          </a:p>
          <a:p>
            <a:pPr eaLnBrk="1" hangingPunct="1">
              <a:lnSpc>
                <a:spcPct val="90000"/>
              </a:lnSpc>
            </a:pPr>
            <a:endParaRPr lang="en-US" sz="180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0" y="3537679"/>
            <a:ext cx="9144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7E9FB7-E6EC-48BB-A003-EB023972FA4C}" type="slidenum">
              <a:rPr lang="he-IL" smtClean="0"/>
              <a:pPr/>
              <a:t>10</a:t>
            </a:fld>
            <a:endParaRPr lang="en-US" smtClean="0"/>
          </a:p>
        </p:txBody>
      </p:sp>
      <p:sp>
        <p:nvSpPr>
          <p:cNvPr id="503810" name="Rectangle 2"/>
          <p:cNvSpPr>
            <a:spLocks noChangeArrowheads="1"/>
          </p:cNvSpPr>
          <p:nvPr/>
        </p:nvSpPr>
        <p:spPr bwMode="auto">
          <a:xfrm>
            <a:off x="381000" y="5283200"/>
            <a:ext cx="2725738" cy="3302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An Example: JPEG and DCT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1000" y="1216025"/>
            <a:ext cx="1984375" cy="1490663"/>
            <a:chOff x="240" y="766"/>
            <a:chExt cx="1250" cy="939"/>
          </a:xfrm>
        </p:grpSpPr>
        <p:pic>
          <p:nvPicPr>
            <p:cNvPr id="8358" name="Picture 6" descr="Ori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766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59" name="Text Box 7"/>
            <p:cNvSpPr txBox="1">
              <a:spLocks noChangeArrowheads="1"/>
            </p:cNvSpPr>
            <p:nvPr/>
          </p:nvSpPr>
          <p:spPr bwMode="auto">
            <a:xfrm>
              <a:off x="245" y="766"/>
              <a:ext cx="11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178KB – Raw data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6840538" y="4406900"/>
            <a:ext cx="1984375" cy="1498600"/>
            <a:chOff x="4309" y="2776"/>
            <a:chExt cx="1250" cy="944"/>
          </a:xfrm>
        </p:grpSpPr>
        <p:pic>
          <p:nvPicPr>
            <p:cNvPr id="8356" name="Picture 9" descr="JPEG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09" y="2781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57" name="Text Box 10"/>
            <p:cNvSpPr txBox="1">
              <a:spLocks noChangeArrowheads="1"/>
            </p:cNvSpPr>
            <p:nvPr/>
          </p:nvSpPr>
          <p:spPr bwMode="auto">
            <a:xfrm>
              <a:off x="4312" y="2776"/>
              <a:ext cx="6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4KB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840538" y="2800350"/>
            <a:ext cx="1984375" cy="1504950"/>
            <a:chOff x="4309" y="1764"/>
            <a:chExt cx="1250" cy="948"/>
          </a:xfrm>
        </p:grpSpPr>
        <p:pic>
          <p:nvPicPr>
            <p:cNvPr id="8354" name="Picture 12" descr="JPEG_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09" y="1773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55" name="Text Box 13"/>
            <p:cNvSpPr txBox="1">
              <a:spLocks noChangeArrowheads="1"/>
            </p:cNvSpPr>
            <p:nvPr/>
          </p:nvSpPr>
          <p:spPr bwMode="auto">
            <a:xfrm>
              <a:off x="4319" y="1764"/>
              <a:ext cx="6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8KB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840538" y="1216025"/>
            <a:ext cx="1984375" cy="1490663"/>
            <a:chOff x="4309" y="766"/>
            <a:chExt cx="1250" cy="939"/>
          </a:xfrm>
        </p:grpSpPr>
        <p:pic>
          <p:nvPicPr>
            <p:cNvPr id="8352" name="Picture 15" descr="JPEG_2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09" y="766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53" name="Text Box 16"/>
            <p:cNvSpPr txBox="1">
              <a:spLocks noChangeArrowheads="1"/>
            </p:cNvSpPr>
            <p:nvPr/>
          </p:nvSpPr>
          <p:spPr bwMode="auto">
            <a:xfrm>
              <a:off x="4320" y="771"/>
              <a:ext cx="6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12KB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4686300" y="1216025"/>
            <a:ext cx="1984375" cy="1490663"/>
            <a:chOff x="2952" y="766"/>
            <a:chExt cx="1250" cy="939"/>
          </a:xfrm>
        </p:grpSpPr>
        <p:pic>
          <p:nvPicPr>
            <p:cNvPr id="8350" name="Picture 18" descr="JPEG_4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52" y="766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51" name="Text Box 19"/>
            <p:cNvSpPr txBox="1">
              <a:spLocks noChangeArrowheads="1"/>
            </p:cNvSpPr>
            <p:nvPr/>
          </p:nvSpPr>
          <p:spPr bwMode="auto">
            <a:xfrm>
              <a:off x="2966" y="766"/>
              <a:ext cx="6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20KB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530475" y="1196975"/>
            <a:ext cx="1987550" cy="1509713"/>
            <a:chOff x="1594" y="754"/>
            <a:chExt cx="1252" cy="951"/>
          </a:xfrm>
        </p:grpSpPr>
        <p:pic>
          <p:nvPicPr>
            <p:cNvPr id="8348" name="Picture 21" descr="JPEG_6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596" y="766"/>
              <a:ext cx="1250" cy="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49" name="Text Box 22"/>
            <p:cNvSpPr txBox="1">
              <a:spLocks noChangeArrowheads="1"/>
            </p:cNvSpPr>
            <p:nvPr/>
          </p:nvSpPr>
          <p:spPr bwMode="auto">
            <a:xfrm>
              <a:off x="1594" y="754"/>
              <a:ext cx="6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cs typeface="Arial" pitchFamily="34" charset="0"/>
                </a:rPr>
                <a:t>24KB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381000" y="3352800"/>
            <a:ext cx="1847850" cy="1833563"/>
            <a:chOff x="240" y="2112"/>
            <a:chExt cx="1164" cy="1155"/>
          </a:xfrm>
        </p:grpSpPr>
        <p:pic>
          <p:nvPicPr>
            <p:cNvPr id="8282" name="Picture 2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0" y="2112"/>
              <a:ext cx="1161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52" y="2115"/>
              <a:ext cx="1152" cy="1152"/>
              <a:chOff x="432" y="2112"/>
              <a:chExt cx="1152" cy="1152"/>
            </a:xfrm>
          </p:grpSpPr>
          <p:sp>
            <p:nvSpPr>
              <p:cNvPr id="8284" name="Rectangle 26"/>
              <p:cNvSpPr>
                <a:spLocks noChangeArrowheads="1"/>
              </p:cNvSpPr>
              <p:nvPr/>
            </p:nvSpPr>
            <p:spPr bwMode="auto">
              <a:xfrm>
                <a:off x="432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85" name="Rectangle 27"/>
              <p:cNvSpPr>
                <a:spLocks noChangeArrowheads="1"/>
              </p:cNvSpPr>
              <p:nvPr/>
            </p:nvSpPr>
            <p:spPr bwMode="auto">
              <a:xfrm>
                <a:off x="720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86" name="Rectangle 28"/>
              <p:cNvSpPr>
                <a:spLocks noChangeArrowheads="1"/>
              </p:cNvSpPr>
              <p:nvPr/>
            </p:nvSpPr>
            <p:spPr bwMode="auto">
              <a:xfrm>
                <a:off x="864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87" name="Rectangle 29"/>
              <p:cNvSpPr>
                <a:spLocks noChangeArrowheads="1"/>
              </p:cNvSpPr>
              <p:nvPr/>
            </p:nvSpPr>
            <p:spPr bwMode="auto">
              <a:xfrm>
                <a:off x="576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88" name="Rectangle 30"/>
              <p:cNvSpPr>
                <a:spLocks noChangeArrowheads="1"/>
              </p:cNvSpPr>
              <p:nvPr/>
            </p:nvSpPr>
            <p:spPr bwMode="auto">
              <a:xfrm>
                <a:off x="1008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89" name="Rectangle 31"/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0" name="Rectangle 32"/>
              <p:cNvSpPr>
                <a:spLocks noChangeArrowheads="1"/>
              </p:cNvSpPr>
              <p:nvPr/>
            </p:nvSpPr>
            <p:spPr bwMode="auto">
              <a:xfrm>
                <a:off x="1440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1" name="Rectangle 33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2" name="Rectangle 34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3" name="Rectangle 35"/>
              <p:cNvSpPr>
                <a:spLocks noChangeArrowheads="1"/>
              </p:cNvSpPr>
              <p:nvPr/>
            </p:nvSpPr>
            <p:spPr bwMode="auto">
              <a:xfrm>
                <a:off x="720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4" name="Rectangle 36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5" name="Rectangle 3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6" name="Rectangle 38"/>
              <p:cNvSpPr>
                <a:spLocks noChangeArrowheads="1"/>
              </p:cNvSpPr>
              <p:nvPr/>
            </p:nvSpPr>
            <p:spPr bwMode="auto">
              <a:xfrm>
                <a:off x="1008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7" name="Rectangle 39"/>
              <p:cNvSpPr>
                <a:spLocks noChangeArrowheads="1"/>
              </p:cNvSpPr>
              <p:nvPr/>
            </p:nvSpPr>
            <p:spPr bwMode="auto">
              <a:xfrm>
                <a:off x="1296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8" name="Rectangle 40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99" name="Rectangle 41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0" name="Rectangle 42"/>
              <p:cNvSpPr>
                <a:spLocks noChangeArrowheads="1"/>
              </p:cNvSpPr>
              <p:nvPr/>
            </p:nvSpPr>
            <p:spPr bwMode="auto">
              <a:xfrm>
                <a:off x="432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1" name="Rectangle 43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2" name="Rectangle 44"/>
              <p:cNvSpPr>
                <a:spLocks noChangeArrowheads="1"/>
              </p:cNvSpPr>
              <p:nvPr/>
            </p:nvSpPr>
            <p:spPr bwMode="auto">
              <a:xfrm>
                <a:off x="864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3" name="Rectangle 45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4" name="Rectangle 46"/>
              <p:cNvSpPr>
                <a:spLocks noChangeArrowheads="1"/>
              </p:cNvSpPr>
              <p:nvPr/>
            </p:nvSpPr>
            <p:spPr bwMode="auto">
              <a:xfrm>
                <a:off x="1008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5" name="Rectangle 47"/>
              <p:cNvSpPr>
                <a:spLocks noChangeArrowheads="1"/>
              </p:cNvSpPr>
              <p:nvPr/>
            </p:nvSpPr>
            <p:spPr bwMode="auto">
              <a:xfrm>
                <a:off x="1296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6" name="Rectangle 48"/>
              <p:cNvSpPr>
                <a:spLocks noChangeArrowheads="1"/>
              </p:cNvSpPr>
              <p:nvPr/>
            </p:nvSpPr>
            <p:spPr bwMode="auto">
              <a:xfrm>
                <a:off x="1440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7" name="Rectangle 49"/>
              <p:cNvSpPr>
                <a:spLocks noChangeArrowheads="1"/>
              </p:cNvSpPr>
              <p:nvPr/>
            </p:nvSpPr>
            <p:spPr bwMode="auto">
              <a:xfrm>
                <a:off x="1152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8" name="Rectangle 50"/>
              <p:cNvSpPr>
                <a:spLocks noChangeArrowheads="1"/>
              </p:cNvSpPr>
              <p:nvPr/>
            </p:nvSpPr>
            <p:spPr bwMode="auto">
              <a:xfrm>
                <a:off x="432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09" name="Rectangle 51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0" name="Rectangle 52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1" name="Rectangle 53"/>
              <p:cNvSpPr>
                <a:spLocks noChangeArrowheads="1"/>
              </p:cNvSpPr>
              <p:nvPr/>
            </p:nvSpPr>
            <p:spPr bwMode="auto">
              <a:xfrm>
                <a:off x="576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2" name="Rectangle 54"/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3" name="Rectangle 55"/>
              <p:cNvSpPr>
                <a:spLocks noChangeArrowheads="1"/>
              </p:cNvSpPr>
              <p:nvPr/>
            </p:nvSpPr>
            <p:spPr bwMode="auto">
              <a:xfrm>
                <a:off x="1296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4" name="Rectangle 56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5" name="Rectangle 57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6" name="Rectangle 58"/>
              <p:cNvSpPr>
                <a:spLocks noChangeArrowheads="1"/>
              </p:cNvSpPr>
              <p:nvPr/>
            </p:nvSpPr>
            <p:spPr bwMode="auto">
              <a:xfrm>
                <a:off x="432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7" name="Rectangle 59"/>
              <p:cNvSpPr>
                <a:spLocks noChangeArrowheads="1"/>
              </p:cNvSpPr>
              <p:nvPr/>
            </p:nvSpPr>
            <p:spPr bwMode="auto">
              <a:xfrm>
                <a:off x="720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8" name="Rectangle 60"/>
              <p:cNvSpPr>
                <a:spLocks noChangeArrowheads="1"/>
              </p:cNvSpPr>
              <p:nvPr/>
            </p:nvSpPr>
            <p:spPr bwMode="auto">
              <a:xfrm>
                <a:off x="864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19" name="Rectangle 61"/>
              <p:cNvSpPr>
                <a:spLocks noChangeArrowheads="1"/>
              </p:cNvSpPr>
              <p:nvPr/>
            </p:nvSpPr>
            <p:spPr bwMode="auto">
              <a:xfrm>
                <a:off x="576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0" name="Rectangle 62"/>
              <p:cNvSpPr>
                <a:spLocks noChangeArrowheads="1"/>
              </p:cNvSpPr>
              <p:nvPr/>
            </p:nvSpPr>
            <p:spPr bwMode="auto">
              <a:xfrm>
                <a:off x="1008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1" name="Rectangle 63"/>
              <p:cNvSpPr>
                <a:spLocks noChangeArrowheads="1"/>
              </p:cNvSpPr>
              <p:nvPr/>
            </p:nvSpPr>
            <p:spPr bwMode="auto">
              <a:xfrm>
                <a:off x="1296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2" name="Rectangle 64"/>
              <p:cNvSpPr>
                <a:spLocks noChangeArrowheads="1"/>
              </p:cNvSpPr>
              <p:nvPr/>
            </p:nvSpPr>
            <p:spPr bwMode="auto">
              <a:xfrm>
                <a:off x="1440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3" name="Rectangle 65"/>
              <p:cNvSpPr>
                <a:spLocks noChangeArrowheads="1"/>
              </p:cNvSpPr>
              <p:nvPr/>
            </p:nvSpPr>
            <p:spPr bwMode="auto">
              <a:xfrm>
                <a:off x="1152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4" name="Rectangle 66"/>
              <p:cNvSpPr>
                <a:spLocks noChangeArrowheads="1"/>
              </p:cNvSpPr>
              <p:nvPr/>
            </p:nvSpPr>
            <p:spPr bwMode="auto">
              <a:xfrm>
                <a:off x="432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5" name="Rectangle 67"/>
              <p:cNvSpPr>
                <a:spLocks noChangeArrowheads="1"/>
              </p:cNvSpPr>
              <p:nvPr/>
            </p:nvSpPr>
            <p:spPr bwMode="auto">
              <a:xfrm>
                <a:off x="720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6" name="Rectangle 68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7" name="Rectangle 69"/>
              <p:cNvSpPr>
                <a:spLocks noChangeArrowheads="1"/>
              </p:cNvSpPr>
              <p:nvPr/>
            </p:nvSpPr>
            <p:spPr bwMode="auto">
              <a:xfrm>
                <a:off x="576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8" name="Rectangle 70"/>
              <p:cNvSpPr>
                <a:spLocks noChangeArrowheads="1"/>
              </p:cNvSpPr>
              <p:nvPr/>
            </p:nvSpPr>
            <p:spPr bwMode="auto">
              <a:xfrm>
                <a:off x="1008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29" name="Rectangle 71"/>
              <p:cNvSpPr>
                <a:spLocks noChangeArrowheads="1"/>
              </p:cNvSpPr>
              <p:nvPr/>
            </p:nvSpPr>
            <p:spPr bwMode="auto">
              <a:xfrm>
                <a:off x="1296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0" name="Rectangle 72"/>
              <p:cNvSpPr>
                <a:spLocks noChangeArrowheads="1"/>
              </p:cNvSpPr>
              <p:nvPr/>
            </p:nvSpPr>
            <p:spPr bwMode="auto">
              <a:xfrm>
                <a:off x="1440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1" name="Rectangle 73"/>
              <p:cNvSpPr>
                <a:spLocks noChangeArrowheads="1"/>
              </p:cNvSpPr>
              <p:nvPr/>
            </p:nvSpPr>
            <p:spPr bwMode="auto">
              <a:xfrm>
                <a:off x="1152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2" name="Rectangle 74"/>
              <p:cNvSpPr>
                <a:spLocks noChangeArrowheads="1"/>
              </p:cNvSpPr>
              <p:nvPr/>
            </p:nvSpPr>
            <p:spPr bwMode="auto">
              <a:xfrm>
                <a:off x="432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3" name="Rectangle 75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4" name="Rectangle 76"/>
              <p:cNvSpPr>
                <a:spLocks noChangeArrowheads="1"/>
              </p:cNvSpPr>
              <p:nvPr/>
            </p:nvSpPr>
            <p:spPr bwMode="auto">
              <a:xfrm>
                <a:off x="864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5" name="Rectangle 77"/>
              <p:cNvSpPr>
                <a:spLocks noChangeArrowheads="1"/>
              </p:cNvSpPr>
              <p:nvPr/>
            </p:nvSpPr>
            <p:spPr bwMode="auto">
              <a:xfrm>
                <a:off x="576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6" name="Rectangle 78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7" name="Rectangle 79"/>
              <p:cNvSpPr>
                <a:spLocks noChangeArrowheads="1"/>
              </p:cNvSpPr>
              <p:nvPr/>
            </p:nvSpPr>
            <p:spPr bwMode="auto">
              <a:xfrm>
                <a:off x="1296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8" name="Rectangle 80"/>
              <p:cNvSpPr>
                <a:spLocks noChangeArrowheads="1"/>
              </p:cNvSpPr>
              <p:nvPr/>
            </p:nvSpPr>
            <p:spPr bwMode="auto">
              <a:xfrm>
                <a:off x="1440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39" name="Rectangle 81"/>
              <p:cNvSpPr>
                <a:spLocks noChangeArrowheads="1"/>
              </p:cNvSpPr>
              <p:nvPr/>
            </p:nvSpPr>
            <p:spPr bwMode="auto">
              <a:xfrm>
                <a:off x="1152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0" name="Rectangle 82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1" name="Rectangle 83"/>
              <p:cNvSpPr>
                <a:spLocks noChangeArrowheads="1"/>
              </p:cNvSpPr>
              <p:nvPr/>
            </p:nvSpPr>
            <p:spPr bwMode="auto">
              <a:xfrm>
                <a:off x="720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2" name="Rectangle 84"/>
              <p:cNvSpPr>
                <a:spLocks noChangeArrowheads="1"/>
              </p:cNvSpPr>
              <p:nvPr/>
            </p:nvSpPr>
            <p:spPr bwMode="auto">
              <a:xfrm>
                <a:off x="864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3" name="Rectangle 85"/>
              <p:cNvSpPr>
                <a:spLocks noChangeArrowheads="1"/>
              </p:cNvSpPr>
              <p:nvPr/>
            </p:nvSpPr>
            <p:spPr bwMode="auto">
              <a:xfrm>
                <a:off x="576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4" name="Rectangle 86"/>
              <p:cNvSpPr>
                <a:spLocks noChangeArrowheads="1"/>
              </p:cNvSpPr>
              <p:nvPr/>
            </p:nvSpPr>
            <p:spPr bwMode="auto">
              <a:xfrm>
                <a:off x="1008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5" name="Rectangle 87"/>
              <p:cNvSpPr>
                <a:spLocks noChangeArrowheads="1"/>
              </p:cNvSpPr>
              <p:nvPr/>
            </p:nvSpPr>
            <p:spPr bwMode="auto">
              <a:xfrm>
                <a:off x="1296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6" name="Rectangle 88"/>
              <p:cNvSpPr>
                <a:spLocks noChangeArrowheads="1"/>
              </p:cNvSpPr>
              <p:nvPr/>
            </p:nvSpPr>
            <p:spPr bwMode="auto">
              <a:xfrm>
                <a:off x="1440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347" name="Rectangle 89"/>
              <p:cNvSpPr>
                <a:spLocks noChangeArrowheads="1"/>
              </p:cNvSpPr>
              <p:nvPr/>
            </p:nvSpPr>
            <p:spPr bwMode="auto">
              <a:xfrm>
                <a:off x="1152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503898" name="Text Box 90"/>
          <p:cNvSpPr txBox="1">
            <a:spLocks noChangeArrowheads="1"/>
          </p:cNvSpPr>
          <p:nvPr/>
        </p:nvSpPr>
        <p:spPr bwMode="auto">
          <a:xfrm>
            <a:off x="1085850" y="2743200"/>
            <a:ext cx="525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 &amp; why does it works? </a:t>
            </a:r>
          </a:p>
        </p:txBody>
      </p:sp>
      <p:grpSp>
        <p:nvGrpSpPr>
          <p:cNvPr id="10" name="Group 91"/>
          <p:cNvGrpSpPr>
            <a:grpSpLocks/>
          </p:cNvGrpSpPr>
          <p:nvPr/>
        </p:nvGrpSpPr>
        <p:grpSpPr bwMode="auto">
          <a:xfrm>
            <a:off x="2362200" y="3849688"/>
            <a:ext cx="1881188" cy="838200"/>
            <a:chOff x="1488" y="2425"/>
            <a:chExt cx="1185" cy="528"/>
          </a:xfrm>
        </p:grpSpPr>
        <p:sp>
          <p:nvSpPr>
            <p:cNvPr id="8278" name="Rectangle 92"/>
            <p:cNvSpPr>
              <a:spLocks noChangeArrowheads="1"/>
            </p:cNvSpPr>
            <p:nvPr/>
          </p:nvSpPr>
          <p:spPr bwMode="auto">
            <a:xfrm>
              <a:off x="1824" y="2425"/>
              <a:ext cx="505" cy="528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79" name="AutoShape 93"/>
            <p:cNvSpPr>
              <a:spLocks noChangeArrowheads="1"/>
            </p:cNvSpPr>
            <p:nvPr/>
          </p:nvSpPr>
          <p:spPr bwMode="auto">
            <a:xfrm>
              <a:off x="1488" y="2592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80" name="Text Box 94"/>
            <p:cNvSpPr txBox="1">
              <a:spLocks noChangeArrowheads="1"/>
            </p:cNvSpPr>
            <p:nvPr/>
          </p:nvSpPr>
          <p:spPr bwMode="auto">
            <a:xfrm>
              <a:off x="1714" y="2453"/>
              <a:ext cx="720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Discrete Cosine Trans.</a:t>
              </a:r>
            </a:p>
          </p:txBody>
        </p:sp>
        <p:sp>
          <p:nvSpPr>
            <p:cNvPr id="8281" name="AutoShape 95"/>
            <p:cNvSpPr>
              <a:spLocks noChangeArrowheads="1"/>
            </p:cNvSpPr>
            <p:nvPr/>
          </p:nvSpPr>
          <p:spPr bwMode="auto">
            <a:xfrm>
              <a:off x="2337" y="2592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1" name="Group 96"/>
          <p:cNvGrpSpPr>
            <a:grpSpLocks/>
          </p:cNvGrpSpPr>
          <p:nvPr/>
        </p:nvGrpSpPr>
        <p:grpSpPr bwMode="auto">
          <a:xfrm>
            <a:off x="4357688" y="3355975"/>
            <a:ext cx="1828800" cy="1828800"/>
            <a:chOff x="2745" y="2114"/>
            <a:chExt cx="1152" cy="1152"/>
          </a:xfrm>
        </p:grpSpPr>
        <p:pic>
          <p:nvPicPr>
            <p:cNvPr id="8212" name="Picture 9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45" y="2116"/>
              <a:ext cx="1150" cy="1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" name="Group 98"/>
            <p:cNvGrpSpPr>
              <a:grpSpLocks/>
            </p:cNvGrpSpPr>
            <p:nvPr/>
          </p:nvGrpSpPr>
          <p:grpSpPr bwMode="auto">
            <a:xfrm>
              <a:off x="2745" y="2114"/>
              <a:ext cx="1152" cy="1152"/>
              <a:chOff x="432" y="2112"/>
              <a:chExt cx="1152" cy="1152"/>
            </a:xfrm>
          </p:grpSpPr>
          <p:sp>
            <p:nvSpPr>
              <p:cNvPr id="8214" name="Rectangle 99"/>
              <p:cNvSpPr>
                <a:spLocks noChangeArrowheads="1"/>
              </p:cNvSpPr>
              <p:nvPr/>
            </p:nvSpPr>
            <p:spPr bwMode="auto">
              <a:xfrm>
                <a:off x="432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15" name="Rectangle 100"/>
              <p:cNvSpPr>
                <a:spLocks noChangeArrowheads="1"/>
              </p:cNvSpPr>
              <p:nvPr/>
            </p:nvSpPr>
            <p:spPr bwMode="auto">
              <a:xfrm>
                <a:off x="720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16" name="Rectangle 101"/>
              <p:cNvSpPr>
                <a:spLocks noChangeArrowheads="1"/>
              </p:cNvSpPr>
              <p:nvPr/>
            </p:nvSpPr>
            <p:spPr bwMode="auto">
              <a:xfrm>
                <a:off x="864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17" name="Rectangle 102"/>
              <p:cNvSpPr>
                <a:spLocks noChangeArrowheads="1"/>
              </p:cNvSpPr>
              <p:nvPr/>
            </p:nvSpPr>
            <p:spPr bwMode="auto">
              <a:xfrm>
                <a:off x="576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18" name="Rectangle 103"/>
              <p:cNvSpPr>
                <a:spLocks noChangeArrowheads="1"/>
              </p:cNvSpPr>
              <p:nvPr/>
            </p:nvSpPr>
            <p:spPr bwMode="auto">
              <a:xfrm>
                <a:off x="1008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19" name="Rectangle 104"/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0" name="Rectangle 105"/>
              <p:cNvSpPr>
                <a:spLocks noChangeArrowheads="1"/>
              </p:cNvSpPr>
              <p:nvPr/>
            </p:nvSpPr>
            <p:spPr bwMode="auto">
              <a:xfrm>
                <a:off x="1440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1" name="Rectangle 106"/>
              <p:cNvSpPr>
                <a:spLocks noChangeArrowheads="1"/>
              </p:cNvSpPr>
              <p:nvPr/>
            </p:nvSpPr>
            <p:spPr bwMode="auto">
              <a:xfrm>
                <a:off x="1152" y="211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2" name="Rectangle 107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3" name="Rectangle 108"/>
              <p:cNvSpPr>
                <a:spLocks noChangeArrowheads="1"/>
              </p:cNvSpPr>
              <p:nvPr/>
            </p:nvSpPr>
            <p:spPr bwMode="auto">
              <a:xfrm>
                <a:off x="720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4" name="Rectangle 109"/>
              <p:cNvSpPr>
                <a:spLocks noChangeArrowheads="1"/>
              </p:cNvSpPr>
              <p:nvPr/>
            </p:nvSpPr>
            <p:spPr bwMode="auto">
              <a:xfrm>
                <a:off x="864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5" name="Rectangle 11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6" name="Rectangle 111"/>
              <p:cNvSpPr>
                <a:spLocks noChangeArrowheads="1"/>
              </p:cNvSpPr>
              <p:nvPr/>
            </p:nvSpPr>
            <p:spPr bwMode="auto">
              <a:xfrm>
                <a:off x="1008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7" name="Rectangle 112"/>
              <p:cNvSpPr>
                <a:spLocks noChangeArrowheads="1"/>
              </p:cNvSpPr>
              <p:nvPr/>
            </p:nvSpPr>
            <p:spPr bwMode="auto">
              <a:xfrm>
                <a:off x="1296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8" name="Rectangle 113"/>
              <p:cNvSpPr>
                <a:spLocks noChangeArrowheads="1"/>
              </p:cNvSpPr>
              <p:nvPr/>
            </p:nvSpPr>
            <p:spPr bwMode="auto">
              <a:xfrm>
                <a:off x="1440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29" name="Rectangle 114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0" name="Rectangle 115"/>
              <p:cNvSpPr>
                <a:spLocks noChangeArrowheads="1"/>
              </p:cNvSpPr>
              <p:nvPr/>
            </p:nvSpPr>
            <p:spPr bwMode="auto">
              <a:xfrm>
                <a:off x="432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1" name="Rectangle 11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2" name="Rectangle 117"/>
              <p:cNvSpPr>
                <a:spLocks noChangeArrowheads="1"/>
              </p:cNvSpPr>
              <p:nvPr/>
            </p:nvSpPr>
            <p:spPr bwMode="auto">
              <a:xfrm>
                <a:off x="864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3" name="Rectangle 118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4" name="Rectangle 119"/>
              <p:cNvSpPr>
                <a:spLocks noChangeArrowheads="1"/>
              </p:cNvSpPr>
              <p:nvPr/>
            </p:nvSpPr>
            <p:spPr bwMode="auto">
              <a:xfrm>
                <a:off x="1008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5" name="Rectangle 120"/>
              <p:cNvSpPr>
                <a:spLocks noChangeArrowheads="1"/>
              </p:cNvSpPr>
              <p:nvPr/>
            </p:nvSpPr>
            <p:spPr bwMode="auto">
              <a:xfrm>
                <a:off x="1296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6" name="Rectangle 121"/>
              <p:cNvSpPr>
                <a:spLocks noChangeArrowheads="1"/>
              </p:cNvSpPr>
              <p:nvPr/>
            </p:nvSpPr>
            <p:spPr bwMode="auto">
              <a:xfrm>
                <a:off x="1440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7" name="Rectangle 122"/>
              <p:cNvSpPr>
                <a:spLocks noChangeArrowheads="1"/>
              </p:cNvSpPr>
              <p:nvPr/>
            </p:nvSpPr>
            <p:spPr bwMode="auto">
              <a:xfrm>
                <a:off x="1152" y="240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8" name="Rectangle 123"/>
              <p:cNvSpPr>
                <a:spLocks noChangeArrowheads="1"/>
              </p:cNvSpPr>
              <p:nvPr/>
            </p:nvSpPr>
            <p:spPr bwMode="auto">
              <a:xfrm>
                <a:off x="432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39" name="Rectangle 124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0" name="Rectangle 125"/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1" name="Rectangle 126"/>
              <p:cNvSpPr>
                <a:spLocks noChangeArrowheads="1"/>
              </p:cNvSpPr>
              <p:nvPr/>
            </p:nvSpPr>
            <p:spPr bwMode="auto">
              <a:xfrm>
                <a:off x="576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2" name="Rectangle 127"/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3" name="Rectangle 128"/>
              <p:cNvSpPr>
                <a:spLocks noChangeArrowheads="1"/>
              </p:cNvSpPr>
              <p:nvPr/>
            </p:nvSpPr>
            <p:spPr bwMode="auto">
              <a:xfrm>
                <a:off x="1296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4" name="Rectangle 129"/>
              <p:cNvSpPr>
                <a:spLocks noChangeArrowheads="1"/>
              </p:cNvSpPr>
              <p:nvPr/>
            </p:nvSpPr>
            <p:spPr bwMode="auto">
              <a:xfrm>
                <a:off x="1440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5" name="Rectangle 130"/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6" name="Rectangle 131"/>
              <p:cNvSpPr>
                <a:spLocks noChangeArrowheads="1"/>
              </p:cNvSpPr>
              <p:nvPr/>
            </p:nvSpPr>
            <p:spPr bwMode="auto">
              <a:xfrm>
                <a:off x="432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7" name="Rectangle 132"/>
              <p:cNvSpPr>
                <a:spLocks noChangeArrowheads="1"/>
              </p:cNvSpPr>
              <p:nvPr/>
            </p:nvSpPr>
            <p:spPr bwMode="auto">
              <a:xfrm>
                <a:off x="720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8" name="Rectangle 133"/>
              <p:cNvSpPr>
                <a:spLocks noChangeArrowheads="1"/>
              </p:cNvSpPr>
              <p:nvPr/>
            </p:nvSpPr>
            <p:spPr bwMode="auto">
              <a:xfrm>
                <a:off x="864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49" name="Rectangle 134"/>
              <p:cNvSpPr>
                <a:spLocks noChangeArrowheads="1"/>
              </p:cNvSpPr>
              <p:nvPr/>
            </p:nvSpPr>
            <p:spPr bwMode="auto">
              <a:xfrm>
                <a:off x="576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0" name="Rectangle 135"/>
              <p:cNvSpPr>
                <a:spLocks noChangeArrowheads="1"/>
              </p:cNvSpPr>
              <p:nvPr/>
            </p:nvSpPr>
            <p:spPr bwMode="auto">
              <a:xfrm>
                <a:off x="1008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1" name="Rectangle 136"/>
              <p:cNvSpPr>
                <a:spLocks noChangeArrowheads="1"/>
              </p:cNvSpPr>
              <p:nvPr/>
            </p:nvSpPr>
            <p:spPr bwMode="auto">
              <a:xfrm>
                <a:off x="1296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2" name="Rectangle 137"/>
              <p:cNvSpPr>
                <a:spLocks noChangeArrowheads="1"/>
              </p:cNvSpPr>
              <p:nvPr/>
            </p:nvSpPr>
            <p:spPr bwMode="auto">
              <a:xfrm>
                <a:off x="1440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3" name="Rectangle 138"/>
              <p:cNvSpPr>
                <a:spLocks noChangeArrowheads="1"/>
              </p:cNvSpPr>
              <p:nvPr/>
            </p:nvSpPr>
            <p:spPr bwMode="auto">
              <a:xfrm>
                <a:off x="1152" y="2688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4" name="Rectangle 139"/>
              <p:cNvSpPr>
                <a:spLocks noChangeArrowheads="1"/>
              </p:cNvSpPr>
              <p:nvPr/>
            </p:nvSpPr>
            <p:spPr bwMode="auto">
              <a:xfrm>
                <a:off x="432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5" name="Rectangle 140"/>
              <p:cNvSpPr>
                <a:spLocks noChangeArrowheads="1"/>
              </p:cNvSpPr>
              <p:nvPr/>
            </p:nvSpPr>
            <p:spPr bwMode="auto">
              <a:xfrm>
                <a:off x="720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6" name="Rectangle 141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7" name="Rectangle 142"/>
              <p:cNvSpPr>
                <a:spLocks noChangeArrowheads="1"/>
              </p:cNvSpPr>
              <p:nvPr/>
            </p:nvSpPr>
            <p:spPr bwMode="auto">
              <a:xfrm>
                <a:off x="576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8" name="Rectangle 143"/>
              <p:cNvSpPr>
                <a:spLocks noChangeArrowheads="1"/>
              </p:cNvSpPr>
              <p:nvPr/>
            </p:nvSpPr>
            <p:spPr bwMode="auto">
              <a:xfrm>
                <a:off x="1008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59" name="Rectangle 144"/>
              <p:cNvSpPr>
                <a:spLocks noChangeArrowheads="1"/>
              </p:cNvSpPr>
              <p:nvPr/>
            </p:nvSpPr>
            <p:spPr bwMode="auto">
              <a:xfrm>
                <a:off x="1296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0" name="Rectangle 145"/>
              <p:cNvSpPr>
                <a:spLocks noChangeArrowheads="1"/>
              </p:cNvSpPr>
              <p:nvPr/>
            </p:nvSpPr>
            <p:spPr bwMode="auto">
              <a:xfrm>
                <a:off x="1440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1" name="Rectangle 146"/>
              <p:cNvSpPr>
                <a:spLocks noChangeArrowheads="1"/>
              </p:cNvSpPr>
              <p:nvPr/>
            </p:nvSpPr>
            <p:spPr bwMode="auto">
              <a:xfrm>
                <a:off x="1152" y="2832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2" name="Rectangle 147"/>
              <p:cNvSpPr>
                <a:spLocks noChangeArrowheads="1"/>
              </p:cNvSpPr>
              <p:nvPr/>
            </p:nvSpPr>
            <p:spPr bwMode="auto">
              <a:xfrm>
                <a:off x="432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3" name="Rectangle 148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4" name="Rectangle 149"/>
              <p:cNvSpPr>
                <a:spLocks noChangeArrowheads="1"/>
              </p:cNvSpPr>
              <p:nvPr/>
            </p:nvSpPr>
            <p:spPr bwMode="auto">
              <a:xfrm>
                <a:off x="864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5" name="Rectangle 150"/>
              <p:cNvSpPr>
                <a:spLocks noChangeArrowheads="1"/>
              </p:cNvSpPr>
              <p:nvPr/>
            </p:nvSpPr>
            <p:spPr bwMode="auto">
              <a:xfrm>
                <a:off x="576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6" name="Rectangle 151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7" name="Rectangle 152"/>
              <p:cNvSpPr>
                <a:spLocks noChangeArrowheads="1"/>
              </p:cNvSpPr>
              <p:nvPr/>
            </p:nvSpPr>
            <p:spPr bwMode="auto">
              <a:xfrm>
                <a:off x="1296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8" name="Rectangle 153"/>
              <p:cNvSpPr>
                <a:spLocks noChangeArrowheads="1"/>
              </p:cNvSpPr>
              <p:nvPr/>
            </p:nvSpPr>
            <p:spPr bwMode="auto">
              <a:xfrm>
                <a:off x="1440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69" name="Rectangle 154"/>
              <p:cNvSpPr>
                <a:spLocks noChangeArrowheads="1"/>
              </p:cNvSpPr>
              <p:nvPr/>
            </p:nvSpPr>
            <p:spPr bwMode="auto">
              <a:xfrm>
                <a:off x="1152" y="2976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0" name="Rectangle 155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1" name="Rectangle 156"/>
              <p:cNvSpPr>
                <a:spLocks noChangeArrowheads="1"/>
              </p:cNvSpPr>
              <p:nvPr/>
            </p:nvSpPr>
            <p:spPr bwMode="auto">
              <a:xfrm>
                <a:off x="720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2" name="Rectangle 157"/>
              <p:cNvSpPr>
                <a:spLocks noChangeArrowheads="1"/>
              </p:cNvSpPr>
              <p:nvPr/>
            </p:nvSpPr>
            <p:spPr bwMode="auto">
              <a:xfrm>
                <a:off x="864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3" name="Rectangle 158"/>
              <p:cNvSpPr>
                <a:spLocks noChangeArrowheads="1"/>
              </p:cNvSpPr>
              <p:nvPr/>
            </p:nvSpPr>
            <p:spPr bwMode="auto">
              <a:xfrm>
                <a:off x="576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4" name="Rectangle 159"/>
              <p:cNvSpPr>
                <a:spLocks noChangeArrowheads="1"/>
              </p:cNvSpPr>
              <p:nvPr/>
            </p:nvSpPr>
            <p:spPr bwMode="auto">
              <a:xfrm>
                <a:off x="1008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5" name="Rectangle 160"/>
              <p:cNvSpPr>
                <a:spLocks noChangeArrowheads="1"/>
              </p:cNvSpPr>
              <p:nvPr/>
            </p:nvSpPr>
            <p:spPr bwMode="auto">
              <a:xfrm>
                <a:off x="1296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6" name="Rectangle 161"/>
              <p:cNvSpPr>
                <a:spLocks noChangeArrowheads="1"/>
              </p:cNvSpPr>
              <p:nvPr/>
            </p:nvSpPr>
            <p:spPr bwMode="auto">
              <a:xfrm>
                <a:off x="1440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8277" name="Rectangle 162"/>
              <p:cNvSpPr>
                <a:spLocks noChangeArrowheads="1"/>
              </p:cNvSpPr>
              <p:nvPr/>
            </p:nvSpPr>
            <p:spPr bwMode="auto">
              <a:xfrm>
                <a:off x="1152" y="3120"/>
                <a:ext cx="14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13" name="Group 163"/>
          <p:cNvGrpSpPr>
            <a:grpSpLocks/>
          </p:cNvGrpSpPr>
          <p:nvPr/>
        </p:nvGrpSpPr>
        <p:grpSpPr bwMode="auto">
          <a:xfrm>
            <a:off x="336550" y="3357563"/>
            <a:ext cx="6226175" cy="2595562"/>
            <a:chOff x="212" y="2115"/>
            <a:chExt cx="3922" cy="1635"/>
          </a:xfrm>
        </p:grpSpPr>
        <p:sp>
          <p:nvSpPr>
            <p:cNvPr id="8210" name="Text Box 164"/>
            <p:cNvSpPr txBox="1">
              <a:spLocks noChangeArrowheads="1"/>
            </p:cNvSpPr>
            <p:nvPr/>
          </p:nvSpPr>
          <p:spPr bwMode="auto">
            <a:xfrm>
              <a:off x="212" y="3308"/>
              <a:ext cx="392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model assumption: after DCT, the top left coefficients to be dominant and the rest zeros.</a:t>
              </a:r>
            </a:p>
          </p:txBody>
        </p:sp>
        <p:sp>
          <p:nvSpPr>
            <p:cNvPr id="8211" name="Rectangle 165"/>
            <p:cNvSpPr>
              <a:spLocks noChangeArrowheads="1"/>
            </p:cNvSpPr>
            <p:nvPr/>
          </p:nvSpPr>
          <p:spPr bwMode="auto">
            <a:xfrm>
              <a:off x="2738" y="2115"/>
              <a:ext cx="437" cy="434"/>
            </a:xfrm>
            <a:prstGeom prst="rect">
              <a:avLst/>
            </a:prstGeom>
            <a:solidFill>
              <a:srgbClr val="3333CC">
                <a:alpha val="45882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16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73246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0" grpId="0" animBg="1"/>
      <p:bldP spid="5038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11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Research in Signal/Image Processing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693420" y="1319657"/>
            <a:ext cx="1912620" cy="1168629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300" y="1601596"/>
            <a:ext cx="154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Model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 bwMode="auto">
          <a:xfrm>
            <a:off x="2933700" y="1319658"/>
            <a:ext cx="3169920" cy="116862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078480" y="1332798"/>
            <a:ext cx="288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Problem (Application)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 bwMode="auto">
          <a:xfrm>
            <a:off x="6442710" y="1319657"/>
            <a:ext cx="1912620" cy="1168629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633210" y="1610071"/>
            <a:ext cx="154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Signal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 bwMode="auto">
          <a:xfrm>
            <a:off x="2994660" y="3057017"/>
            <a:ext cx="3169920" cy="145542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139440" y="3246118"/>
            <a:ext cx="288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Numerical Scheme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644806" y="3578135"/>
            <a:ext cx="1349854" cy="38100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47800" y="2488287"/>
            <a:ext cx="197006" cy="13815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3" name="Right Arrow 132"/>
          <p:cNvSpPr/>
          <p:nvPr/>
        </p:nvSpPr>
        <p:spPr bwMode="auto">
          <a:xfrm rot="5400000">
            <a:off x="4158094" y="2563104"/>
            <a:ext cx="568732" cy="41910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5" name="Right Arrow 134"/>
          <p:cNvSpPr/>
          <p:nvPr/>
        </p:nvSpPr>
        <p:spPr bwMode="auto">
          <a:xfrm flipH="1">
            <a:off x="6164580" y="3578135"/>
            <a:ext cx="1130420" cy="38100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8" name="Right Arrow 137"/>
          <p:cNvSpPr/>
          <p:nvPr/>
        </p:nvSpPr>
        <p:spPr bwMode="auto">
          <a:xfrm>
            <a:off x="5318760" y="4884419"/>
            <a:ext cx="1314450" cy="347681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5318760" y="4512439"/>
            <a:ext cx="197006" cy="63106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8370" name="Picture 2" descr="http://t3.gstatic.com/images?q=tbn:ANd9GcRxOfS3P7HPjNsESDcX5dF_tAtue-WcKNgqDMV-eUt6M8Z1U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90" y="4367634"/>
            <a:ext cx="987924" cy="12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89104" y="4366750"/>
            <a:ext cx="1419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New Research Work (and Paper) is Born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7216697" y="2488286"/>
            <a:ext cx="197006" cy="13815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7031" y="4782072"/>
            <a:ext cx="5007429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fields of signal &amp; image processing are essentially built of an evolution of models and ways to use them for various tasks</a:t>
            </a:r>
            <a:endParaRPr lang="he-IL" sz="20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9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7" grpId="0" animBg="1"/>
      <p:bldP spid="128" grpId="0"/>
      <p:bldP spid="129" grpId="0" animBg="1"/>
      <p:bldP spid="130" grpId="0"/>
      <p:bldP spid="131" grpId="0" animBg="1"/>
      <p:bldP spid="132" grpId="0"/>
      <p:bldP spid="7" grpId="0" animBg="1"/>
      <p:bldP spid="8" grpId="0" animBg="1"/>
      <p:bldP spid="133" grpId="0" animBg="1"/>
      <p:bldP spid="135" grpId="0" animBg="1"/>
      <p:bldP spid="138" grpId="0" animBg="1"/>
      <p:bldP spid="139" grpId="0" animBg="1"/>
      <p:bldP spid="11" grpId="0"/>
      <p:bldP spid="141" grpId="0" animBg="1"/>
      <p:bldP spid="1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12</a:t>
            </a:fld>
            <a:endParaRPr lang="en-US" smtClean="0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Again: What This Field is all About?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449286" y="1382486"/>
            <a:ext cx="4016828" cy="142602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1944" y="1338934"/>
            <a:ext cx="3929743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Data Model and Its Use</a:t>
            </a:r>
            <a:endParaRPr lang="he-IL" sz="44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70" y="2786728"/>
            <a:ext cx="8394097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Almost any task in data processing requires a model – true for denoising, </a:t>
            </a:r>
            <a:r>
              <a:rPr lang="en-US" b="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deblurring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super-resolution, </a:t>
            </a:r>
            <a:r>
              <a:rPr lang="en-US" b="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inpainting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compression, anomaly-detection, sampling, and more.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There is a new model in town – sparse and redundant representation – we will call it </a:t>
            </a:r>
            <a:r>
              <a:rPr lang="en-US" sz="3200" b="0" dirty="0" err="1" smtClean="0">
                <a:solidFill>
                  <a:srgbClr val="FFFF00"/>
                </a:solidFill>
                <a:latin typeface="Monotype Corsiva" pitchFamily="66" charset="0"/>
                <a:ea typeface="Tahoma" pitchFamily="34" charset="0"/>
                <a:cs typeface="Tahoma" pitchFamily="34" charset="0"/>
              </a:rPr>
              <a:t>Sparseland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will be interested in a </a:t>
            </a:r>
            <a:r>
              <a:rPr lang="en-US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flexible model 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that can  adjust to the signal.</a:t>
            </a:r>
          </a:p>
          <a:p>
            <a:pPr marL="358775" indent="-358775" algn="l">
              <a:buFont typeface="Wingdings" pitchFamily="2" charset="2"/>
              <a:buChar char="q"/>
            </a:pP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5491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78"/>
          <p:cNvSpPr/>
          <p:nvPr/>
        </p:nvSpPr>
        <p:spPr bwMode="auto">
          <a:xfrm rot="5400000" flipH="1">
            <a:off x="3694113" y="684213"/>
            <a:ext cx="1495425" cy="2492375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8" name="Freeform 77"/>
          <p:cNvSpPr/>
          <p:nvPr/>
        </p:nvSpPr>
        <p:spPr bwMode="auto">
          <a:xfrm flipH="1">
            <a:off x="444500" y="1225550"/>
            <a:ext cx="2516188" cy="3643313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602038" y="1493838"/>
            <a:ext cx="1727200" cy="1225550"/>
            <a:chOff x="4179" y="2431"/>
            <a:chExt cx="1088" cy="772"/>
          </a:xfrm>
        </p:grpSpPr>
        <p:grpSp>
          <p:nvGrpSpPr>
            <p:cNvPr id="5" name="Group 32"/>
            <p:cNvGrpSpPr>
              <a:grpSpLocks/>
            </p:cNvGrpSpPr>
            <p:nvPr/>
          </p:nvGrpSpPr>
          <p:grpSpPr bwMode="auto">
            <a:xfrm>
              <a:off x="4179" y="2431"/>
              <a:ext cx="1088" cy="375"/>
              <a:chOff x="3354" y="2678"/>
              <a:chExt cx="1088" cy="375"/>
            </a:xfrm>
          </p:grpSpPr>
          <p:sp>
            <p:nvSpPr>
              <p:cNvPr id="9280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81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85"/>
                <a:ext cx="1088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latin typeface="Arial" pitchFamily="34" charset="0"/>
                    <a:cs typeface="Arial" pitchFamily="34" charset="0"/>
                  </a:rPr>
                  <a:t>Machine Learning</a:t>
                </a:r>
              </a:p>
            </p:txBody>
          </p:sp>
        </p:grpSp>
        <p:sp>
          <p:nvSpPr>
            <p:cNvPr id="9279" name="Freeform 37"/>
            <p:cNvSpPr>
              <a:spLocks/>
            </p:cNvSpPr>
            <p:nvPr/>
          </p:nvSpPr>
          <p:spPr bwMode="auto">
            <a:xfrm rot="-6506385">
              <a:off x="4501" y="2911"/>
              <a:ext cx="380" cy="203"/>
            </a:xfrm>
            <a:custGeom>
              <a:avLst/>
              <a:gdLst>
                <a:gd name="T0" fmla="*/ 53 w 479"/>
                <a:gd name="T1" fmla="*/ 4 h 283"/>
                <a:gd name="T2" fmla="*/ 17 w 479"/>
                <a:gd name="T3" fmla="*/ 4 h 283"/>
                <a:gd name="T4" fmla="*/ 30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4" name="Freeform 63"/>
          <p:cNvSpPr/>
          <p:nvPr/>
        </p:nvSpPr>
        <p:spPr bwMode="auto">
          <a:xfrm>
            <a:off x="5937250" y="1404938"/>
            <a:ext cx="2846388" cy="3436937"/>
          </a:xfrm>
          <a:custGeom>
            <a:avLst/>
            <a:gdLst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439024 w 2957119"/>
              <a:gd name="connsiteY8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439024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  <a:gd name="connsiteX0" fmla="*/ 631971 w 2957119"/>
              <a:gd name="connsiteY0" fmla="*/ 3233956 h 3436690"/>
              <a:gd name="connsiteX1" fmla="*/ 2200712 w 2957119"/>
              <a:gd name="connsiteY1" fmla="*/ 3309457 h 3436690"/>
              <a:gd name="connsiteX2" fmla="*/ 2846664 w 2957119"/>
              <a:gd name="connsiteY2" fmla="*/ 2470558 h 3436690"/>
              <a:gd name="connsiteX3" fmla="*/ 2829886 w 2957119"/>
              <a:gd name="connsiteY3" fmla="*/ 994095 h 3436690"/>
              <a:gd name="connsiteX4" fmla="*/ 2083266 w 2957119"/>
              <a:gd name="connsiteY4" fmla="*/ 213919 h 3436690"/>
              <a:gd name="connsiteX5" fmla="*/ 959141 w 2957119"/>
              <a:gd name="connsiteY5" fmla="*/ 88084 h 3436690"/>
              <a:gd name="connsiteX6" fmla="*/ 103464 w 2957119"/>
              <a:gd name="connsiteY6" fmla="*/ 742426 h 3436690"/>
              <a:gd name="connsiteX7" fmla="*/ 338356 w 2957119"/>
              <a:gd name="connsiteY7" fmla="*/ 1648437 h 3436690"/>
              <a:gd name="connsiteX8" fmla="*/ 204132 w 2957119"/>
              <a:gd name="connsiteY8" fmla="*/ 2210499 h 3436690"/>
              <a:gd name="connsiteX9" fmla="*/ 338356 w 2957119"/>
              <a:gd name="connsiteY9" fmla="*/ 2680283 h 3436690"/>
              <a:gd name="connsiteX10" fmla="*/ 631971 w 2957119"/>
              <a:gd name="connsiteY10" fmla="*/ 3233956 h 343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7119" h="3436690">
                <a:moveTo>
                  <a:pt x="631971" y="3233956"/>
                </a:moveTo>
                <a:cubicBezTo>
                  <a:pt x="1231784" y="3335323"/>
                  <a:pt x="1831597" y="3436690"/>
                  <a:pt x="2200712" y="3309457"/>
                </a:cubicBezTo>
                <a:cubicBezTo>
                  <a:pt x="2569828" y="3182224"/>
                  <a:pt x="2741802" y="2856452"/>
                  <a:pt x="2846664" y="2470558"/>
                </a:cubicBezTo>
                <a:cubicBezTo>
                  <a:pt x="2951526" y="2084664"/>
                  <a:pt x="2957119" y="1370202"/>
                  <a:pt x="2829886" y="994095"/>
                </a:cubicBezTo>
                <a:cubicBezTo>
                  <a:pt x="2702653" y="617989"/>
                  <a:pt x="2395057" y="364921"/>
                  <a:pt x="2083266" y="213919"/>
                </a:cubicBezTo>
                <a:cubicBezTo>
                  <a:pt x="1771475" y="62917"/>
                  <a:pt x="1289108" y="0"/>
                  <a:pt x="959141" y="88084"/>
                </a:cubicBezTo>
                <a:cubicBezTo>
                  <a:pt x="629174" y="176168"/>
                  <a:pt x="206928" y="482367"/>
                  <a:pt x="103464" y="742426"/>
                </a:cubicBezTo>
                <a:cubicBezTo>
                  <a:pt x="0" y="1002485"/>
                  <a:pt x="321578" y="1403758"/>
                  <a:pt x="338356" y="1648437"/>
                </a:cubicBezTo>
                <a:cubicBezTo>
                  <a:pt x="355134" y="1893116"/>
                  <a:pt x="204132" y="2038525"/>
                  <a:pt x="204132" y="2210499"/>
                </a:cubicBezTo>
                <a:cubicBezTo>
                  <a:pt x="204132" y="2382473"/>
                  <a:pt x="324374" y="2509707"/>
                  <a:pt x="338356" y="2680283"/>
                </a:cubicBezTo>
                <a:cubicBezTo>
                  <a:pt x="409663" y="2850859"/>
                  <a:pt x="32158" y="3132589"/>
                  <a:pt x="631971" y="32339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2DCF7D-D441-4CEC-93A4-719C98E83CA0}" type="slidenum">
              <a:rPr lang="he-IL" smtClean="0"/>
              <a:pPr/>
              <a:t>13</a:t>
            </a:fld>
            <a:endParaRPr lang="en-US" smtClean="0"/>
          </a:p>
        </p:txBody>
      </p:sp>
      <p:sp>
        <p:nvSpPr>
          <p:cNvPr id="9277" name="Text Box 4"/>
          <p:cNvSpPr txBox="1">
            <a:spLocks noChangeArrowheads="1"/>
          </p:cNvSpPr>
          <p:nvPr/>
        </p:nvSpPr>
        <p:spPr bwMode="auto">
          <a:xfrm>
            <a:off x="6226175" y="1349375"/>
            <a:ext cx="2287588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Mathematics</a:t>
            </a:r>
          </a:p>
        </p:txBody>
      </p:sp>
      <p:sp>
        <p:nvSpPr>
          <p:cNvPr id="9275" name="Text Box 7"/>
          <p:cNvSpPr txBox="1">
            <a:spLocks noChangeArrowheads="1"/>
          </p:cNvSpPr>
          <p:nvPr/>
        </p:nvSpPr>
        <p:spPr bwMode="auto">
          <a:xfrm>
            <a:off x="990600" y="1555750"/>
            <a:ext cx="17875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Signal   Processing</a:t>
            </a:r>
          </a:p>
        </p:txBody>
      </p:sp>
      <p:sp>
        <p:nvSpPr>
          <p:cNvPr id="9226" name="Line 8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A New 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Emerging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Model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9228" name="AutoShape 10"/>
          <p:cNvSpPr>
            <a:spLocks noChangeArrowheads="1"/>
          </p:cNvSpPr>
          <p:nvPr/>
        </p:nvSpPr>
        <p:spPr bwMode="auto">
          <a:xfrm>
            <a:off x="2946400" y="2738438"/>
            <a:ext cx="2954338" cy="17843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229" name="Text Box 11"/>
          <p:cNvSpPr txBox="1">
            <a:spLocks noChangeArrowheads="1"/>
          </p:cNvSpPr>
          <p:nvPr/>
        </p:nvSpPr>
        <p:spPr bwMode="auto">
          <a:xfrm>
            <a:off x="3089275" y="2844800"/>
            <a:ext cx="264318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Sparseland</a:t>
            </a:r>
            <a:r>
              <a:rPr lang="en-US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and Example-Based Models</a:t>
            </a:r>
            <a:endParaRPr lang="en-US" sz="180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725488" y="2247900"/>
            <a:ext cx="2244725" cy="2386013"/>
            <a:chOff x="441" y="1374"/>
            <a:chExt cx="1414" cy="1503"/>
          </a:xfrm>
        </p:grpSpPr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441" y="1374"/>
              <a:ext cx="939" cy="387"/>
              <a:chOff x="-117" y="1626"/>
              <a:chExt cx="939" cy="387"/>
            </a:xfrm>
          </p:grpSpPr>
          <p:sp>
            <p:nvSpPr>
              <p:cNvPr id="9276" name="AutoShape 14"/>
              <p:cNvSpPr>
                <a:spLocks noChangeArrowheads="1"/>
              </p:cNvSpPr>
              <p:nvPr/>
            </p:nvSpPr>
            <p:spPr bwMode="auto">
              <a:xfrm>
                <a:off x="33" y="1626"/>
                <a:ext cx="645" cy="386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" name="Text Box 15"/>
              <p:cNvSpPr txBox="1">
                <a:spLocks noChangeArrowheads="1"/>
              </p:cNvSpPr>
              <p:nvPr/>
            </p:nvSpPr>
            <p:spPr bwMode="auto">
              <a:xfrm>
                <a:off x="-117" y="1645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Wavelet Theory</a:t>
                </a:r>
              </a:p>
            </p:txBody>
          </p:sp>
        </p:grpSp>
        <p:grpSp>
          <p:nvGrpSpPr>
            <p:cNvPr id="8" name="Group 16"/>
            <p:cNvGrpSpPr>
              <a:grpSpLocks/>
            </p:cNvGrpSpPr>
            <p:nvPr/>
          </p:nvGrpSpPr>
          <p:grpSpPr bwMode="auto">
            <a:xfrm>
              <a:off x="603" y="2509"/>
              <a:ext cx="872" cy="368"/>
              <a:chOff x="1453" y="1365"/>
              <a:chExt cx="872" cy="368"/>
            </a:xfrm>
          </p:grpSpPr>
          <p:sp>
            <p:nvSpPr>
              <p:cNvPr id="9274" name="AutoShape 17"/>
              <p:cNvSpPr>
                <a:spLocks noChangeArrowheads="1"/>
              </p:cNvSpPr>
              <p:nvPr/>
            </p:nvSpPr>
            <p:spPr bwMode="auto">
              <a:xfrm>
                <a:off x="1484" y="1382"/>
                <a:ext cx="814" cy="349"/>
              </a:xfrm>
              <a:prstGeom prst="roundRect">
                <a:avLst>
                  <a:gd name="adj" fmla="val 1666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" name="Text Box 18"/>
              <p:cNvSpPr txBox="1">
                <a:spLocks noChangeArrowheads="1"/>
              </p:cNvSpPr>
              <p:nvPr/>
            </p:nvSpPr>
            <p:spPr bwMode="auto">
              <a:xfrm>
                <a:off x="1453" y="1365"/>
                <a:ext cx="872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Signal Transforms</a:t>
                </a:r>
              </a:p>
            </p:txBody>
          </p:sp>
        </p:grpSp>
        <p:grpSp>
          <p:nvGrpSpPr>
            <p:cNvPr id="9" name="Group 19"/>
            <p:cNvGrpSpPr>
              <a:grpSpLocks/>
            </p:cNvGrpSpPr>
            <p:nvPr/>
          </p:nvGrpSpPr>
          <p:grpSpPr bwMode="auto">
            <a:xfrm>
              <a:off x="545" y="1876"/>
              <a:ext cx="939" cy="428"/>
              <a:chOff x="1379" y="1729"/>
              <a:chExt cx="939" cy="428"/>
            </a:xfrm>
          </p:grpSpPr>
          <p:sp>
            <p:nvSpPr>
              <p:cNvPr id="9272" name="AutoShape 20"/>
              <p:cNvSpPr>
                <a:spLocks noChangeArrowheads="1"/>
              </p:cNvSpPr>
              <p:nvPr/>
            </p:nvSpPr>
            <p:spPr bwMode="auto">
              <a:xfrm>
                <a:off x="1426" y="1729"/>
                <a:ext cx="856" cy="428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73" name="Text Box 21"/>
              <p:cNvSpPr txBox="1">
                <a:spLocks noChangeArrowheads="1"/>
              </p:cNvSpPr>
              <p:nvPr/>
            </p:nvSpPr>
            <p:spPr bwMode="auto">
              <a:xfrm>
                <a:off x="1379" y="1762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latin typeface="Arial" pitchFamily="34" charset="0"/>
                    <a:cs typeface="Arial" pitchFamily="34" charset="0"/>
                  </a:rPr>
                  <a:t>Multi-Scale Analysis</a:t>
                </a:r>
              </a:p>
            </p:txBody>
          </p:sp>
        </p:grpSp>
        <p:sp>
          <p:nvSpPr>
            <p:cNvPr id="9270" name="Freeform 22"/>
            <p:cNvSpPr>
              <a:spLocks/>
            </p:cNvSpPr>
            <p:nvPr/>
          </p:nvSpPr>
          <p:spPr bwMode="auto">
            <a:xfrm>
              <a:off x="1422" y="2061"/>
              <a:ext cx="433" cy="238"/>
            </a:xfrm>
            <a:custGeom>
              <a:avLst/>
              <a:gdLst>
                <a:gd name="T0" fmla="*/ 0 w 363"/>
                <a:gd name="T1" fmla="*/ 0 h 606"/>
                <a:gd name="T2" fmla="*/ 1200 w 363"/>
                <a:gd name="T3" fmla="*/ 0 h 606"/>
                <a:gd name="T4" fmla="*/ 751 w 363"/>
                <a:gd name="T5" fmla="*/ 0 h 606"/>
                <a:gd name="T6" fmla="*/ 2251 w 363"/>
                <a:gd name="T7" fmla="*/ 0 h 6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606"/>
                <a:gd name="T14" fmla="*/ 363 w 363"/>
                <a:gd name="T15" fmla="*/ 606 h 6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606">
                  <a:moveTo>
                    <a:pt x="0" y="4"/>
                  </a:moveTo>
                  <a:cubicBezTo>
                    <a:pt x="87" y="2"/>
                    <a:pt x="174" y="0"/>
                    <a:pt x="194" y="86"/>
                  </a:cubicBezTo>
                  <a:cubicBezTo>
                    <a:pt x="214" y="172"/>
                    <a:pt x="93" y="438"/>
                    <a:pt x="121" y="522"/>
                  </a:cubicBezTo>
                  <a:cubicBezTo>
                    <a:pt x="149" y="606"/>
                    <a:pt x="256" y="598"/>
                    <a:pt x="363" y="59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271" name="Freeform 23"/>
            <p:cNvSpPr>
              <a:spLocks/>
            </p:cNvSpPr>
            <p:nvPr/>
          </p:nvSpPr>
          <p:spPr bwMode="auto">
            <a:xfrm>
              <a:off x="1326" y="2447"/>
              <a:ext cx="524" cy="131"/>
            </a:xfrm>
            <a:custGeom>
              <a:avLst/>
              <a:gdLst>
                <a:gd name="T0" fmla="*/ 0 w 402"/>
                <a:gd name="T1" fmla="*/ 102 h 131"/>
                <a:gd name="T2" fmla="*/ 1847 w 402"/>
                <a:gd name="T3" fmla="*/ 5 h 131"/>
                <a:gd name="T4" fmla="*/ 4365 w 402"/>
                <a:gd name="T5" fmla="*/ 131 h 131"/>
                <a:gd name="T6" fmla="*/ 0 60000 65536"/>
                <a:gd name="T7" fmla="*/ 0 60000 65536"/>
                <a:gd name="T8" fmla="*/ 0 60000 65536"/>
                <a:gd name="T9" fmla="*/ 0 w 402"/>
                <a:gd name="T10" fmla="*/ 0 h 131"/>
                <a:gd name="T11" fmla="*/ 402 w 402"/>
                <a:gd name="T12" fmla="*/ 131 h 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131">
                  <a:moveTo>
                    <a:pt x="0" y="102"/>
                  </a:moveTo>
                  <a:cubicBezTo>
                    <a:pt x="28" y="86"/>
                    <a:pt x="103" y="0"/>
                    <a:pt x="170" y="5"/>
                  </a:cubicBezTo>
                  <a:cubicBezTo>
                    <a:pt x="237" y="10"/>
                    <a:pt x="354" y="105"/>
                    <a:pt x="402" y="131"/>
                  </a:cubicBezTo>
                </a:path>
              </a:pathLst>
            </a:cu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5821363" y="2222500"/>
            <a:ext cx="2638425" cy="2232025"/>
            <a:chOff x="3667" y="1400"/>
            <a:chExt cx="1662" cy="1406"/>
          </a:xfrm>
        </p:grpSpPr>
        <p:grpSp>
          <p:nvGrpSpPr>
            <p:cNvPr id="11" name="Group 26"/>
            <p:cNvGrpSpPr>
              <a:grpSpLocks/>
            </p:cNvGrpSpPr>
            <p:nvPr/>
          </p:nvGrpSpPr>
          <p:grpSpPr bwMode="auto">
            <a:xfrm>
              <a:off x="4026" y="1400"/>
              <a:ext cx="1195" cy="412"/>
              <a:chOff x="3332" y="1649"/>
              <a:chExt cx="1195" cy="412"/>
            </a:xfrm>
          </p:grpSpPr>
          <p:sp>
            <p:nvSpPr>
              <p:cNvPr id="9265" name="AutoShape 27"/>
              <p:cNvSpPr>
                <a:spLocks noChangeArrowheads="1"/>
              </p:cNvSpPr>
              <p:nvPr/>
            </p:nvSpPr>
            <p:spPr bwMode="auto">
              <a:xfrm>
                <a:off x="3433" y="1649"/>
                <a:ext cx="990" cy="4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66" name="Text Box 28"/>
              <p:cNvSpPr txBox="1">
                <a:spLocks noChangeArrowheads="1"/>
              </p:cNvSpPr>
              <p:nvPr/>
            </p:nvSpPr>
            <p:spPr bwMode="auto">
              <a:xfrm>
                <a:off x="3332" y="1679"/>
                <a:ext cx="119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accent2"/>
                    </a:solidFill>
                    <a:latin typeface="Arial" pitchFamily="34" charset="0"/>
                    <a:cs typeface="Arial" pitchFamily="34" charset="0"/>
                  </a:rPr>
                  <a:t>Approximation Theory</a:t>
                </a:r>
              </a:p>
            </p:txBody>
          </p:sp>
        </p:grpSp>
        <p:grpSp>
          <p:nvGrpSpPr>
            <p:cNvPr id="12" name="Group 29"/>
            <p:cNvGrpSpPr>
              <a:grpSpLocks/>
            </p:cNvGrpSpPr>
            <p:nvPr/>
          </p:nvGrpSpPr>
          <p:grpSpPr bwMode="auto">
            <a:xfrm>
              <a:off x="4390" y="1895"/>
              <a:ext cx="939" cy="382"/>
              <a:chOff x="2936" y="2207"/>
              <a:chExt cx="939" cy="382"/>
            </a:xfrm>
          </p:grpSpPr>
          <p:sp>
            <p:nvSpPr>
              <p:cNvPr id="9263" name="AutoShape 30"/>
              <p:cNvSpPr>
                <a:spLocks noChangeArrowheads="1"/>
              </p:cNvSpPr>
              <p:nvPr/>
            </p:nvSpPr>
            <p:spPr bwMode="auto">
              <a:xfrm>
                <a:off x="3085" y="2209"/>
                <a:ext cx="629" cy="380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64" name="Text Box 31"/>
              <p:cNvSpPr txBox="1">
                <a:spLocks noChangeArrowheads="1"/>
              </p:cNvSpPr>
              <p:nvPr/>
            </p:nvSpPr>
            <p:spPr bwMode="auto">
              <a:xfrm>
                <a:off x="2936" y="2207"/>
                <a:ext cx="939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Linear  Algebra</a:t>
                </a: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4179" y="2431"/>
              <a:ext cx="1088" cy="375"/>
              <a:chOff x="3354" y="2678"/>
              <a:chExt cx="1088" cy="375"/>
            </a:xfrm>
          </p:grpSpPr>
          <p:sp>
            <p:nvSpPr>
              <p:cNvPr id="9261" name="AutoShape 33"/>
              <p:cNvSpPr>
                <a:spLocks noChangeArrowheads="1"/>
              </p:cNvSpPr>
              <p:nvPr/>
            </p:nvSpPr>
            <p:spPr bwMode="auto">
              <a:xfrm>
                <a:off x="3466" y="2678"/>
                <a:ext cx="882" cy="375"/>
              </a:xfrm>
              <a:prstGeom prst="roundRect">
                <a:avLst>
                  <a:gd name="adj" fmla="val 16667"/>
                </a:avLst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62" name="Text Box 34"/>
              <p:cNvSpPr txBox="1">
                <a:spLocks noChangeArrowheads="1"/>
              </p:cNvSpPr>
              <p:nvPr/>
            </p:nvSpPr>
            <p:spPr bwMode="auto">
              <a:xfrm>
                <a:off x="3354" y="2685"/>
                <a:ext cx="1088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Optimization Theory</a:t>
                </a:r>
              </a:p>
            </p:txBody>
          </p:sp>
        </p:grpSp>
        <p:sp>
          <p:nvSpPr>
            <p:cNvPr id="9258" name="Freeform 35"/>
            <p:cNvSpPr>
              <a:spLocks/>
            </p:cNvSpPr>
            <p:nvPr/>
          </p:nvSpPr>
          <p:spPr bwMode="auto">
            <a:xfrm>
              <a:off x="3667" y="1585"/>
              <a:ext cx="460" cy="222"/>
            </a:xfrm>
            <a:custGeom>
              <a:avLst/>
              <a:gdLst>
                <a:gd name="T0" fmla="*/ 572 w 487"/>
                <a:gd name="T1" fmla="*/ 0 h 295"/>
                <a:gd name="T2" fmla="*/ 404 w 487"/>
                <a:gd name="T3" fmla="*/ 6 h 295"/>
                <a:gd name="T4" fmla="*/ 164 w 487"/>
                <a:gd name="T5" fmla="*/ 9 h 295"/>
                <a:gd name="T6" fmla="*/ 0 w 487"/>
                <a:gd name="T7" fmla="*/ 23 h 2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7"/>
                <a:gd name="T13" fmla="*/ 0 h 295"/>
                <a:gd name="T14" fmla="*/ 487 w 487"/>
                <a:gd name="T15" fmla="*/ 295 h 2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7" h="295">
                  <a:moveTo>
                    <a:pt x="487" y="0"/>
                  </a:moveTo>
                  <a:cubicBezTo>
                    <a:pt x="463" y="14"/>
                    <a:pt x="401" y="64"/>
                    <a:pt x="343" y="83"/>
                  </a:cubicBezTo>
                  <a:cubicBezTo>
                    <a:pt x="285" y="102"/>
                    <a:pt x="197" y="80"/>
                    <a:pt x="140" y="115"/>
                  </a:cubicBezTo>
                  <a:cubicBezTo>
                    <a:pt x="83" y="150"/>
                    <a:pt x="29" y="258"/>
                    <a:pt x="0" y="29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259" name="Freeform 36"/>
            <p:cNvSpPr>
              <a:spLocks/>
            </p:cNvSpPr>
            <p:nvPr/>
          </p:nvSpPr>
          <p:spPr bwMode="auto">
            <a:xfrm>
              <a:off x="3709" y="2082"/>
              <a:ext cx="867" cy="266"/>
            </a:xfrm>
            <a:custGeom>
              <a:avLst/>
              <a:gdLst>
                <a:gd name="T0" fmla="*/ 18852 w 590"/>
                <a:gd name="T1" fmla="*/ 0 h 461"/>
                <a:gd name="T2" fmla="*/ 8187 w 590"/>
                <a:gd name="T3" fmla="*/ 1 h 461"/>
                <a:gd name="T4" fmla="*/ 9267 w 590"/>
                <a:gd name="T5" fmla="*/ 3 h 461"/>
                <a:gd name="T6" fmla="*/ 0 w 590"/>
                <a:gd name="T7" fmla="*/ 3 h 4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0"/>
                <a:gd name="T13" fmla="*/ 0 h 461"/>
                <a:gd name="T14" fmla="*/ 590 w 590"/>
                <a:gd name="T15" fmla="*/ 461 h 4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0" h="461">
                  <a:moveTo>
                    <a:pt x="590" y="0"/>
                  </a:moveTo>
                  <a:cubicBezTo>
                    <a:pt x="535" y="30"/>
                    <a:pt x="306" y="109"/>
                    <a:pt x="256" y="179"/>
                  </a:cubicBezTo>
                  <a:cubicBezTo>
                    <a:pt x="206" y="249"/>
                    <a:pt x="333" y="381"/>
                    <a:pt x="290" y="421"/>
                  </a:cubicBezTo>
                  <a:cubicBezTo>
                    <a:pt x="247" y="461"/>
                    <a:pt x="123" y="438"/>
                    <a:pt x="0" y="41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260" name="Freeform 37"/>
            <p:cNvSpPr>
              <a:spLocks/>
            </p:cNvSpPr>
            <p:nvPr/>
          </p:nvSpPr>
          <p:spPr bwMode="auto">
            <a:xfrm>
              <a:off x="3714" y="2508"/>
              <a:ext cx="572" cy="203"/>
            </a:xfrm>
            <a:custGeom>
              <a:avLst/>
              <a:gdLst>
                <a:gd name="T0" fmla="*/ 2091 w 479"/>
                <a:gd name="T1" fmla="*/ 4 h 283"/>
                <a:gd name="T2" fmla="*/ 659 w 479"/>
                <a:gd name="T3" fmla="*/ 4 h 283"/>
                <a:gd name="T4" fmla="*/ 1197 w 479"/>
                <a:gd name="T5" fmla="*/ 1 h 283"/>
                <a:gd name="T6" fmla="*/ 0 w 479"/>
                <a:gd name="T7" fmla="*/ 1 h 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9"/>
                <a:gd name="T13" fmla="*/ 0 h 283"/>
                <a:gd name="T14" fmla="*/ 479 w 479"/>
                <a:gd name="T15" fmla="*/ 283 h 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9" h="283">
                  <a:moveTo>
                    <a:pt x="479" y="242"/>
                  </a:moveTo>
                  <a:cubicBezTo>
                    <a:pt x="424" y="244"/>
                    <a:pt x="184" y="283"/>
                    <a:pt x="150" y="252"/>
                  </a:cubicBezTo>
                  <a:cubicBezTo>
                    <a:pt x="116" y="221"/>
                    <a:pt x="299" y="93"/>
                    <a:pt x="274" y="53"/>
                  </a:cubicBezTo>
                  <a:cubicBezTo>
                    <a:pt x="249" y="13"/>
                    <a:pt x="124" y="0"/>
                    <a:pt x="0" y="15"/>
                  </a:cubicBezTo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728663" y="4518025"/>
            <a:ext cx="7635875" cy="1463675"/>
            <a:chOff x="459" y="2846"/>
            <a:chExt cx="4810" cy="922"/>
          </a:xfrm>
        </p:grpSpPr>
        <p:sp>
          <p:nvSpPr>
            <p:cNvPr id="9234" name="Rectangle 39"/>
            <p:cNvSpPr>
              <a:spLocks noChangeArrowheads="1"/>
            </p:cNvSpPr>
            <p:nvPr/>
          </p:nvSpPr>
          <p:spPr bwMode="auto">
            <a:xfrm>
              <a:off x="459" y="3107"/>
              <a:ext cx="4810" cy="661"/>
            </a:xfrm>
            <a:prstGeom prst="rect">
              <a:avLst/>
            </a:prstGeom>
            <a:solidFill>
              <a:srgbClr val="4D4D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>
                <a:solidFill>
                  <a:srgbClr val="FF0000"/>
                </a:solidFill>
              </a:endParaRPr>
            </a:p>
          </p:txBody>
        </p: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1561" y="3460"/>
              <a:ext cx="1176" cy="260"/>
              <a:chOff x="1511" y="3490"/>
              <a:chExt cx="1176" cy="260"/>
            </a:xfrm>
          </p:grpSpPr>
          <p:sp>
            <p:nvSpPr>
              <p:cNvPr id="9253" name="Rectangle 41"/>
              <p:cNvSpPr>
                <a:spLocks noChangeArrowheads="1"/>
              </p:cNvSpPr>
              <p:nvPr/>
            </p:nvSpPr>
            <p:spPr bwMode="auto">
              <a:xfrm>
                <a:off x="1615" y="3490"/>
                <a:ext cx="972" cy="2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54" name="Text Box 42"/>
              <p:cNvSpPr txBox="1">
                <a:spLocks noChangeArrowheads="1"/>
              </p:cNvSpPr>
              <p:nvPr/>
            </p:nvSpPr>
            <p:spPr bwMode="auto">
              <a:xfrm>
                <a:off x="1511" y="3509"/>
                <a:ext cx="117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Arial" pitchFamily="34" charset="0"/>
                    <a:cs typeface="Arial" pitchFamily="34" charset="0"/>
                  </a:rPr>
                  <a:t>Denoising</a:t>
                </a:r>
              </a:p>
            </p:txBody>
          </p:sp>
        </p:grpSp>
        <p:sp>
          <p:nvSpPr>
            <p:cNvPr id="9236" name="Rectangle 43"/>
            <p:cNvSpPr>
              <a:spLocks noChangeArrowheads="1"/>
            </p:cNvSpPr>
            <p:nvPr/>
          </p:nvSpPr>
          <p:spPr bwMode="auto">
            <a:xfrm>
              <a:off x="1714" y="3149"/>
              <a:ext cx="1083" cy="2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37" name="Text Box 44"/>
            <p:cNvSpPr txBox="1">
              <a:spLocks noChangeArrowheads="1"/>
            </p:cNvSpPr>
            <p:nvPr/>
          </p:nvSpPr>
          <p:spPr bwMode="auto">
            <a:xfrm>
              <a:off x="1665" y="3148"/>
              <a:ext cx="11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Arial" pitchFamily="34" charset="0"/>
                  <a:cs typeface="Arial" pitchFamily="34" charset="0"/>
                </a:rPr>
                <a:t>Compression</a:t>
              </a:r>
            </a:p>
          </p:txBody>
        </p:sp>
        <p:sp>
          <p:nvSpPr>
            <p:cNvPr id="9238" name="Rectangle 45"/>
            <p:cNvSpPr>
              <a:spLocks noChangeArrowheads="1"/>
            </p:cNvSpPr>
            <p:nvPr/>
          </p:nvSpPr>
          <p:spPr bwMode="auto">
            <a:xfrm>
              <a:off x="2824" y="3141"/>
              <a:ext cx="856" cy="2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39" name="Text Box 46"/>
            <p:cNvSpPr txBox="1">
              <a:spLocks noChangeArrowheads="1"/>
            </p:cNvSpPr>
            <p:nvPr/>
          </p:nvSpPr>
          <p:spPr bwMode="auto">
            <a:xfrm>
              <a:off x="2656" y="3136"/>
              <a:ext cx="11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Arial" pitchFamily="34" charset="0"/>
                  <a:cs typeface="Arial" pitchFamily="34" charset="0"/>
                </a:rPr>
                <a:t>Inpainting</a:t>
              </a:r>
            </a:p>
          </p:txBody>
        </p:sp>
        <p:grpSp>
          <p:nvGrpSpPr>
            <p:cNvPr id="16" name="Group 47"/>
            <p:cNvGrpSpPr>
              <a:grpSpLocks/>
            </p:cNvGrpSpPr>
            <p:nvPr/>
          </p:nvGrpSpPr>
          <p:grpSpPr bwMode="auto">
            <a:xfrm>
              <a:off x="503" y="3224"/>
              <a:ext cx="1176" cy="416"/>
              <a:chOff x="280" y="3147"/>
              <a:chExt cx="1176" cy="416"/>
            </a:xfrm>
          </p:grpSpPr>
          <p:sp>
            <p:nvSpPr>
              <p:cNvPr id="9251" name="Rectangle 48"/>
              <p:cNvSpPr>
                <a:spLocks noChangeArrowheads="1"/>
              </p:cNvSpPr>
              <p:nvPr/>
            </p:nvSpPr>
            <p:spPr bwMode="auto">
              <a:xfrm>
                <a:off x="329" y="3147"/>
                <a:ext cx="1083" cy="4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52" name="Text Box 49"/>
              <p:cNvSpPr txBox="1">
                <a:spLocks noChangeArrowheads="1"/>
              </p:cNvSpPr>
              <p:nvPr/>
            </p:nvSpPr>
            <p:spPr bwMode="auto">
              <a:xfrm>
                <a:off x="280" y="3156"/>
                <a:ext cx="1176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Arial" pitchFamily="34" charset="0"/>
                    <a:cs typeface="Arial" pitchFamily="34" charset="0"/>
                  </a:rPr>
                  <a:t>Blind Source Separation</a:t>
                </a:r>
              </a:p>
            </p:txBody>
          </p:sp>
        </p:grpSp>
        <p:grpSp>
          <p:nvGrpSpPr>
            <p:cNvPr id="17" name="Group 50"/>
            <p:cNvGrpSpPr>
              <a:grpSpLocks/>
            </p:cNvGrpSpPr>
            <p:nvPr/>
          </p:nvGrpSpPr>
          <p:grpSpPr bwMode="auto">
            <a:xfrm>
              <a:off x="2609" y="3453"/>
              <a:ext cx="1176" cy="248"/>
              <a:chOff x="2802" y="3409"/>
              <a:chExt cx="1176" cy="248"/>
            </a:xfrm>
          </p:grpSpPr>
          <p:sp>
            <p:nvSpPr>
              <p:cNvPr id="9249" name="Rectangle 51"/>
              <p:cNvSpPr>
                <a:spLocks noChangeArrowheads="1"/>
              </p:cNvSpPr>
              <p:nvPr/>
            </p:nvSpPr>
            <p:spPr bwMode="auto">
              <a:xfrm>
                <a:off x="2860" y="3409"/>
                <a:ext cx="1083" cy="2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50" name="Text Box 52"/>
              <p:cNvSpPr txBox="1">
                <a:spLocks noChangeArrowheads="1"/>
              </p:cNvSpPr>
              <p:nvPr/>
            </p:nvSpPr>
            <p:spPr bwMode="auto">
              <a:xfrm>
                <a:off x="2802" y="3424"/>
                <a:ext cx="117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Arial" pitchFamily="34" charset="0"/>
                    <a:cs typeface="Arial" pitchFamily="34" charset="0"/>
                  </a:rPr>
                  <a:t>Demosaicing</a:t>
                </a:r>
              </a:p>
            </p:txBody>
          </p:sp>
        </p:grpSp>
        <p:grpSp>
          <p:nvGrpSpPr>
            <p:cNvPr id="18" name="Group 53"/>
            <p:cNvGrpSpPr>
              <a:grpSpLocks/>
            </p:cNvGrpSpPr>
            <p:nvPr/>
          </p:nvGrpSpPr>
          <p:grpSpPr bwMode="auto">
            <a:xfrm>
              <a:off x="3636" y="3213"/>
              <a:ext cx="1176" cy="407"/>
              <a:chOff x="3983" y="3216"/>
              <a:chExt cx="1176" cy="407"/>
            </a:xfrm>
          </p:grpSpPr>
          <p:sp>
            <p:nvSpPr>
              <p:cNvPr id="9247" name="Rectangle 54"/>
              <p:cNvSpPr>
                <a:spLocks noChangeArrowheads="1"/>
              </p:cNvSpPr>
              <p:nvPr/>
            </p:nvSpPr>
            <p:spPr bwMode="auto">
              <a:xfrm>
                <a:off x="4114" y="3230"/>
                <a:ext cx="899" cy="39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9248" name="Text Box 55"/>
              <p:cNvSpPr txBox="1">
                <a:spLocks noChangeArrowheads="1"/>
              </p:cNvSpPr>
              <p:nvPr/>
            </p:nvSpPr>
            <p:spPr bwMode="auto">
              <a:xfrm>
                <a:off x="3983" y="3216"/>
                <a:ext cx="1176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Arial" pitchFamily="34" charset="0"/>
                    <a:cs typeface="Arial" pitchFamily="34" charset="0"/>
                  </a:rPr>
                  <a:t>Super-Resolution</a:t>
                </a:r>
              </a:p>
            </p:txBody>
          </p:sp>
        </p:grpSp>
        <p:sp>
          <p:nvSpPr>
            <p:cNvPr id="9243" name="AutoShape 56"/>
            <p:cNvSpPr>
              <a:spLocks noChangeArrowheads="1"/>
            </p:cNvSpPr>
            <p:nvPr/>
          </p:nvSpPr>
          <p:spPr bwMode="auto">
            <a:xfrm>
              <a:off x="2508" y="2846"/>
              <a:ext cx="585" cy="256"/>
            </a:xfrm>
            <a:prstGeom prst="downArrow">
              <a:avLst>
                <a:gd name="adj1" fmla="val 61713"/>
                <a:gd name="adj2" fmla="val 47657"/>
              </a:avLst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44" name="Oval 57"/>
            <p:cNvSpPr>
              <a:spLocks noChangeArrowheads="1"/>
            </p:cNvSpPr>
            <p:nvPr/>
          </p:nvSpPr>
          <p:spPr bwMode="auto">
            <a:xfrm>
              <a:off x="4793" y="3475"/>
              <a:ext cx="56" cy="5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45" name="Oval 58"/>
            <p:cNvSpPr>
              <a:spLocks noChangeArrowheads="1"/>
            </p:cNvSpPr>
            <p:nvPr/>
          </p:nvSpPr>
          <p:spPr bwMode="auto">
            <a:xfrm>
              <a:off x="4889" y="3475"/>
              <a:ext cx="56" cy="5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9246" name="Oval 59"/>
            <p:cNvSpPr>
              <a:spLocks noChangeArrowheads="1"/>
            </p:cNvSpPr>
            <p:nvPr/>
          </p:nvSpPr>
          <p:spPr bwMode="auto">
            <a:xfrm>
              <a:off x="4985" y="3475"/>
              <a:ext cx="56" cy="5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870075" y="2508250"/>
            <a:ext cx="1116013" cy="452438"/>
          </a:xfrm>
          <a:custGeom>
            <a:avLst/>
            <a:gdLst>
              <a:gd name="T0" fmla="*/ 0 w 1023457"/>
              <a:gd name="T1" fmla="*/ 0 h 679508"/>
              <a:gd name="T2" fmla="*/ 1133421 w 1023457"/>
              <a:gd name="T3" fmla="*/ 3024 h 679508"/>
              <a:gd name="T4" fmla="*/ 1279667 w 1023457"/>
              <a:gd name="T5" fmla="*/ 14907 h 679508"/>
              <a:gd name="T6" fmla="*/ 2230278 w 1023457"/>
              <a:gd name="T7" fmla="*/ 17499 h 679508"/>
              <a:gd name="T8" fmla="*/ 0 60000 65536"/>
              <a:gd name="T9" fmla="*/ 0 60000 65536"/>
              <a:gd name="T10" fmla="*/ 0 60000 65536"/>
              <a:gd name="T11" fmla="*/ 0 60000 65536"/>
              <a:gd name="T12" fmla="*/ 0 w 1023457"/>
              <a:gd name="T13" fmla="*/ 0 h 679508"/>
              <a:gd name="T14" fmla="*/ 1023457 w 1023457"/>
              <a:gd name="T15" fmla="*/ 679508 h 6795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3457" h="679508">
                <a:moveTo>
                  <a:pt x="0" y="0"/>
                </a:moveTo>
                <a:cubicBezTo>
                  <a:pt x="211123" y="10486"/>
                  <a:pt x="422246" y="20972"/>
                  <a:pt x="520117" y="117445"/>
                </a:cubicBezTo>
                <a:cubicBezTo>
                  <a:pt x="617989" y="213918"/>
                  <a:pt x="503339" y="485163"/>
                  <a:pt x="587229" y="578840"/>
                </a:cubicBezTo>
                <a:cubicBezTo>
                  <a:pt x="671119" y="672517"/>
                  <a:pt x="847288" y="676012"/>
                  <a:pt x="1023457" y="679508"/>
                </a:cubicBezTo>
              </a:path>
            </a:pathLst>
          </a:custGeom>
          <a:noFill/>
          <a:ln w="22225" algn="ctr">
            <a:solidFill>
              <a:srgbClr val="0099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6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47713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" grpId="0"/>
      <p:bldP spid="9275" grpId="0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842618C-837E-4ABE-A04E-CFD48538F335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506882" name="Rectangle 2"/>
          <p:cNvSpPr>
            <a:spLocks noChangeArrowheads="1"/>
          </p:cNvSpPr>
          <p:nvPr/>
        </p:nvSpPr>
        <p:spPr bwMode="auto">
          <a:xfrm>
            <a:off x="668338" y="4005263"/>
            <a:ext cx="5021262" cy="4318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pic>
        <p:nvPicPr>
          <p:cNvPr id="506883" name="Picture 3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246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The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Model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06886" name="Text Box 6"/>
          <p:cNvSpPr txBox="1">
            <a:spLocks noChangeArrowheads="1"/>
          </p:cNvSpPr>
          <p:nvPr/>
        </p:nvSpPr>
        <p:spPr bwMode="auto">
          <a:xfrm>
            <a:off x="290513" y="1531938"/>
            <a:ext cx="7964487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Task: model image patches of                                               size 10×10 pixels.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 assume that a </a:t>
            </a:r>
            <a:r>
              <a:rPr lang="en-US" sz="280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dictionary</a:t>
            </a: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of such                                            image patches is given, containing                                         256 </a:t>
            </a:r>
            <a:r>
              <a:rPr lang="en-US" sz="280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atom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images.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3200" b="0">
                <a:solidFill>
                  <a:schemeClr val="bg1"/>
                </a:solidFill>
                <a:latin typeface="Monotype Corsiva" pitchFamily="66" charset="0"/>
                <a:cs typeface="Arial" pitchFamily="34" charset="0"/>
              </a:rPr>
              <a:t>Sparseland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model assumption:                          </a:t>
            </a:r>
            <a:r>
              <a:rPr lang="en-US" b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every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image patch can be                                              described as a linear                                    combination of </a:t>
            </a:r>
            <a:r>
              <a:rPr lang="en-US" sz="280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few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atoms.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0251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2" name="AutoShape 9"/>
            <p:cNvCxnSpPr>
              <a:cxnSpLocks noChangeShapeType="1"/>
              <a:stCxn id="10261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3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254" name="AutoShape 11"/>
            <p:cNvCxnSpPr>
              <a:cxnSpLocks noChangeShapeType="1"/>
              <a:endCxn id="10253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5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256" name="AutoShape 13"/>
            <p:cNvCxnSpPr>
              <a:cxnSpLocks noChangeShapeType="1"/>
              <a:stCxn id="10265" idx="0"/>
              <a:endCxn id="10261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7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258" name="AutoShape 15"/>
            <p:cNvCxnSpPr>
              <a:cxnSpLocks noChangeShapeType="1"/>
              <a:endCxn id="10257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59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0260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0261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0262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0263" name="AutoShape 20"/>
            <p:cNvCxnSpPr>
              <a:cxnSpLocks noChangeShapeType="1"/>
              <a:stCxn id="10259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64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265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266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267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506905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3" y="1625600"/>
            <a:ext cx="730250" cy="728663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9815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50690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C 0.04791 -0.02824 0.0809 -0.05764 0.13976 -0.07153 C 0.19861 -0.08542 0.32413 -0.09121 0.35364 -0.08403 C 0.38316 -0.07686 0.32465 -0.04028 0.31701 -0.02894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50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2" grpId="0" animBg="1"/>
      <p:bldP spid="50688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34DA01-5A40-4157-9879-BD245B69357A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507906" name="Rectangle 2"/>
          <p:cNvSpPr>
            <a:spLocks noChangeArrowheads="1"/>
          </p:cNvSpPr>
          <p:nvPr/>
        </p:nvSpPr>
        <p:spPr bwMode="auto">
          <a:xfrm>
            <a:off x="736600" y="4095750"/>
            <a:ext cx="4013200" cy="279400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7907" name="Rectangle 3"/>
          <p:cNvSpPr>
            <a:spLocks noChangeArrowheads="1"/>
          </p:cNvSpPr>
          <p:nvPr/>
        </p:nvSpPr>
        <p:spPr bwMode="auto">
          <a:xfrm>
            <a:off x="735013" y="3014663"/>
            <a:ext cx="4260850" cy="279400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271" name="Line 5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1272" name="Rectangle 6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The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Model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07911" name="Text Box 7"/>
          <p:cNvSpPr txBox="1">
            <a:spLocks noChangeArrowheads="1"/>
          </p:cNvSpPr>
          <p:nvPr/>
        </p:nvSpPr>
        <p:spPr bwMode="auto">
          <a:xfrm>
            <a:off x="411163" y="2335213"/>
            <a:ext cx="508635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1463" indent="-271463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 start with a 10-by-10 pixels patch and represent it using 256 numbers        – This is a redundant representation.</a:t>
            </a:r>
          </a:p>
          <a:p>
            <a:pPr marL="271463" indent="-271463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However, out of those 256 elements in the representation, only 3 are non-zeros – This is a sparse representation. </a:t>
            </a:r>
          </a:p>
          <a:p>
            <a:pPr marL="271463" indent="-271463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Bottom line in this case: 100 numbers representing the patch are replaced by 6 (3 for the indices of the non-zeros, and 3 for their entries). 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27038" y="1300163"/>
            <a:ext cx="50863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Wingdings" pitchFamily="2" charset="2"/>
              <a:buNone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Properties of this model:                 </a:t>
            </a:r>
            <a:r>
              <a:rPr lang="en-US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Sparsity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Redundancy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27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1277" name="AutoShape 11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278" name="AutoShape 12"/>
            <p:cNvCxnSpPr>
              <a:cxnSpLocks noChangeShapeType="1"/>
              <a:stCxn id="11287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79" name="AutoShape 13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1280" name="AutoShape 14"/>
            <p:cNvCxnSpPr>
              <a:cxnSpLocks noChangeShapeType="1"/>
              <a:endCxn id="11279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1" name="AutoShape 15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1282" name="AutoShape 16"/>
            <p:cNvCxnSpPr>
              <a:cxnSpLocks noChangeShapeType="1"/>
              <a:stCxn id="11291" idx="0"/>
              <a:endCxn id="11287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3" name="AutoShape 17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1284" name="AutoShape 18"/>
            <p:cNvCxnSpPr>
              <a:cxnSpLocks noChangeShapeType="1"/>
              <a:endCxn id="11283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85" name="Text Box 19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1286" name="Text Box 20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1287" name="Text Box 21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1288" name="Text Box 22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1289" name="AutoShape 23"/>
            <p:cNvCxnSpPr>
              <a:cxnSpLocks noChangeShapeType="1"/>
              <a:stCxn id="11285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290" name="AutoShape 24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91" name="Rectangle 25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92" name="Rectangle 26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1293" name="Rectangle 27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3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163" y="1369715"/>
            <a:ext cx="5500688" cy="76944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Chemistry of Data</a:t>
            </a:r>
            <a:endParaRPr lang="en-US" sz="4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6" grpId="0" animBg="1"/>
      <p:bldP spid="507907" grpId="0" animBg="1"/>
      <p:bldP spid="507911" grpId="0" build="p"/>
      <p:bldP spid="507912" grpId="0" build="p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16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Model vs. Transform ?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335532" y="1167514"/>
            <a:ext cx="4777240" cy="3674498"/>
            <a:chOff x="4335532" y="1091314"/>
            <a:chExt cx="4777240" cy="3674498"/>
          </a:xfrm>
        </p:grpSpPr>
        <p:sp>
          <p:nvSpPr>
            <p:cNvPr id="115" name="Rounded Rectangle 114"/>
            <p:cNvSpPr/>
            <p:nvPr/>
          </p:nvSpPr>
          <p:spPr bwMode="auto">
            <a:xfrm>
              <a:off x="7190912" y="1344039"/>
              <a:ext cx="1834025" cy="3421773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 bwMode="auto">
            <a:xfrm>
              <a:off x="4345190" y="1191640"/>
              <a:ext cx="4679748" cy="1899924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117" name="Group 10"/>
            <p:cNvGrpSpPr>
              <a:grpSpLocks/>
            </p:cNvGrpSpPr>
            <p:nvPr/>
          </p:nvGrpSpPr>
          <p:grpSpPr bwMode="auto">
            <a:xfrm>
              <a:off x="4814425" y="1091314"/>
              <a:ext cx="2382838" cy="366713"/>
              <a:chOff x="1105" y="2479"/>
              <a:chExt cx="1501" cy="231"/>
            </a:xfrm>
          </p:grpSpPr>
          <p:sp>
            <p:nvSpPr>
              <p:cNvPr id="332" name="Text Box 11"/>
              <p:cNvSpPr txBox="1">
                <a:spLocks noChangeArrowheads="1"/>
              </p:cNvSpPr>
              <p:nvPr/>
            </p:nvSpPr>
            <p:spPr bwMode="auto">
              <a:xfrm>
                <a:off x="1740" y="2479"/>
                <a:ext cx="3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 smtClean="0">
                    <a:solidFill>
                      <a:schemeClr val="bg1"/>
                    </a:solidFill>
                    <a:latin typeface="Tahoma" pitchFamily="34" charset="0"/>
                  </a:rPr>
                  <a:t>m</a:t>
                </a:r>
                <a:endParaRPr lang="en-US" sz="1800" b="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  <p:sp>
            <p:nvSpPr>
              <p:cNvPr id="333" name="Line 12"/>
              <p:cNvSpPr>
                <a:spLocks noChangeShapeType="1"/>
              </p:cNvSpPr>
              <p:nvPr/>
            </p:nvSpPr>
            <p:spPr bwMode="auto">
              <a:xfrm>
                <a:off x="1105" y="2681"/>
                <a:ext cx="150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Line 13"/>
            <p:cNvSpPr>
              <a:spLocks noChangeShapeType="1"/>
            </p:cNvSpPr>
            <p:nvPr/>
          </p:nvSpPr>
          <p:spPr bwMode="auto">
            <a:xfrm>
              <a:off x="4626045" y="1542164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 Box 14"/>
            <p:cNvSpPr txBox="1">
              <a:spLocks noChangeArrowheads="1"/>
            </p:cNvSpPr>
            <p:nvPr/>
          </p:nvSpPr>
          <p:spPr bwMode="auto">
            <a:xfrm>
              <a:off x="4335532" y="2029527"/>
              <a:ext cx="706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120" name="AutoShape 15"/>
            <p:cNvSpPr>
              <a:spLocks noChangeArrowheads="1"/>
            </p:cNvSpPr>
            <p:nvPr/>
          </p:nvSpPr>
          <p:spPr bwMode="auto">
            <a:xfrm>
              <a:off x="4747750" y="1537402"/>
              <a:ext cx="2540000" cy="1358900"/>
            </a:xfrm>
            <a:prstGeom prst="bracketPair">
              <a:avLst>
                <a:gd name="adj" fmla="val 4463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7"/>
            <p:cNvGrpSpPr>
              <a:grpSpLocks/>
            </p:cNvGrpSpPr>
            <p:nvPr/>
          </p:nvGrpSpPr>
          <p:grpSpPr bwMode="auto">
            <a:xfrm>
              <a:off x="4814425" y="1545339"/>
              <a:ext cx="2382838" cy="1347788"/>
              <a:chOff x="895" y="1132"/>
              <a:chExt cx="1501" cy="849"/>
            </a:xfrm>
          </p:grpSpPr>
          <p:sp>
            <p:nvSpPr>
              <p:cNvPr id="290" name="Rectangle 18"/>
              <p:cNvSpPr>
                <a:spLocks noChangeArrowheads="1"/>
              </p:cNvSpPr>
              <p:nvPr/>
            </p:nvSpPr>
            <p:spPr bwMode="auto">
              <a:xfrm>
                <a:off x="8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Rectangle 19"/>
              <p:cNvSpPr>
                <a:spLocks noChangeArrowheads="1"/>
              </p:cNvSpPr>
              <p:nvPr/>
            </p:nvSpPr>
            <p:spPr bwMode="auto">
              <a:xfrm>
                <a:off x="95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Rectangle 20"/>
              <p:cNvSpPr>
                <a:spLocks noChangeArrowheads="1"/>
              </p:cNvSpPr>
              <p:nvPr/>
            </p:nvSpPr>
            <p:spPr bwMode="auto">
              <a:xfrm>
                <a:off x="100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Rectangle 21"/>
              <p:cNvSpPr>
                <a:spLocks noChangeArrowheads="1"/>
              </p:cNvSpPr>
              <p:nvPr/>
            </p:nvSpPr>
            <p:spPr bwMode="auto">
              <a:xfrm>
                <a:off x="106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Rectangle 22"/>
              <p:cNvSpPr>
                <a:spLocks noChangeArrowheads="1"/>
              </p:cNvSpPr>
              <p:nvPr/>
            </p:nvSpPr>
            <p:spPr bwMode="auto">
              <a:xfrm>
                <a:off x="1117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Rectangle 23"/>
              <p:cNvSpPr>
                <a:spLocks noChangeArrowheads="1"/>
              </p:cNvSpPr>
              <p:nvPr/>
            </p:nvSpPr>
            <p:spPr bwMode="auto">
              <a:xfrm>
                <a:off x="1173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Rectangle 24"/>
              <p:cNvSpPr>
                <a:spLocks noChangeArrowheads="1"/>
              </p:cNvSpPr>
              <p:nvPr/>
            </p:nvSpPr>
            <p:spPr bwMode="auto">
              <a:xfrm>
                <a:off x="122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Rectangle 25"/>
              <p:cNvSpPr>
                <a:spLocks noChangeArrowheads="1"/>
              </p:cNvSpPr>
              <p:nvPr/>
            </p:nvSpPr>
            <p:spPr bwMode="auto">
              <a:xfrm>
                <a:off x="1284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Rectangle 26"/>
              <p:cNvSpPr>
                <a:spLocks noChangeArrowheads="1"/>
              </p:cNvSpPr>
              <p:nvPr/>
            </p:nvSpPr>
            <p:spPr bwMode="auto">
              <a:xfrm>
                <a:off x="1340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Rectangle 27"/>
              <p:cNvSpPr>
                <a:spLocks noChangeArrowheads="1"/>
              </p:cNvSpPr>
              <p:nvPr/>
            </p:nvSpPr>
            <p:spPr bwMode="auto">
              <a:xfrm>
                <a:off x="13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Rectangle 28"/>
              <p:cNvSpPr>
                <a:spLocks noChangeArrowheads="1"/>
              </p:cNvSpPr>
              <p:nvPr/>
            </p:nvSpPr>
            <p:spPr bwMode="auto">
              <a:xfrm>
                <a:off x="14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Rectangle 29"/>
              <p:cNvSpPr>
                <a:spLocks noChangeArrowheads="1"/>
              </p:cNvSpPr>
              <p:nvPr/>
            </p:nvSpPr>
            <p:spPr bwMode="auto">
              <a:xfrm>
                <a:off x="15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Rectangle 30"/>
              <p:cNvSpPr>
                <a:spLocks noChangeArrowheads="1"/>
              </p:cNvSpPr>
              <p:nvPr/>
            </p:nvSpPr>
            <p:spPr bwMode="auto">
              <a:xfrm>
                <a:off x="15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Rectangle 31"/>
              <p:cNvSpPr>
                <a:spLocks noChangeArrowheads="1"/>
              </p:cNvSpPr>
              <p:nvPr/>
            </p:nvSpPr>
            <p:spPr bwMode="auto">
              <a:xfrm>
                <a:off x="16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32"/>
              <p:cNvSpPr>
                <a:spLocks noChangeArrowheads="1"/>
              </p:cNvSpPr>
              <p:nvPr/>
            </p:nvSpPr>
            <p:spPr bwMode="auto">
              <a:xfrm>
                <a:off x="16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Rectangle 33"/>
              <p:cNvSpPr>
                <a:spLocks noChangeArrowheads="1"/>
              </p:cNvSpPr>
              <p:nvPr/>
            </p:nvSpPr>
            <p:spPr bwMode="auto">
              <a:xfrm>
                <a:off x="17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Rectangle 34"/>
              <p:cNvSpPr>
                <a:spLocks noChangeArrowheads="1"/>
              </p:cNvSpPr>
              <p:nvPr/>
            </p:nvSpPr>
            <p:spPr bwMode="auto">
              <a:xfrm>
                <a:off x="1785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Rectangle 35"/>
              <p:cNvSpPr>
                <a:spLocks noChangeArrowheads="1"/>
              </p:cNvSpPr>
              <p:nvPr/>
            </p:nvSpPr>
            <p:spPr bwMode="auto">
              <a:xfrm>
                <a:off x="1840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Rectangle 36"/>
              <p:cNvSpPr>
                <a:spLocks noChangeArrowheads="1"/>
              </p:cNvSpPr>
              <p:nvPr/>
            </p:nvSpPr>
            <p:spPr bwMode="auto">
              <a:xfrm>
                <a:off x="189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Rectangle 37"/>
              <p:cNvSpPr>
                <a:spLocks noChangeArrowheads="1"/>
              </p:cNvSpPr>
              <p:nvPr/>
            </p:nvSpPr>
            <p:spPr bwMode="auto">
              <a:xfrm>
                <a:off x="19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Rectangle 38"/>
              <p:cNvSpPr>
                <a:spLocks noChangeArrowheads="1"/>
              </p:cNvSpPr>
              <p:nvPr/>
            </p:nvSpPr>
            <p:spPr bwMode="auto">
              <a:xfrm>
                <a:off x="20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Rectangle 39"/>
              <p:cNvSpPr>
                <a:spLocks noChangeArrowheads="1"/>
              </p:cNvSpPr>
              <p:nvPr/>
            </p:nvSpPr>
            <p:spPr bwMode="auto">
              <a:xfrm>
                <a:off x="20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40"/>
              <p:cNvSpPr>
                <a:spLocks noChangeArrowheads="1"/>
              </p:cNvSpPr>
              <p:nvPr/>
            </p:nvSpPr>
            <p:spPr bwMode="auto">
              <a:xfrm>
                <a:off x="21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41"/>
              <p:cNvSpPr>
                <a:spLocks noChangeArrowheads="1"/>
              </p:cNvSpPr>
              <p:nvPr/>
            </p:nvSpPr>
            <p:spPr bwMode="auto">
              <a:xfrm>
                <a:off x="21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42"/>
              <p:cNvSpPr>
                <a:spLocks noChangeArrowheads="1"/>
              </p:cNvSpPr>
              <p:nvPr/>
            </p:nvSpPr>
            <p:spPr bwMode="auto">
              <a:xfrm>
                <a:off x="22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Rectangle 43"/>
              <p:cNvSpPr>
                <a:spLocks noChangeArrowheads="1"/>
              </p:cNvSpPr>
              <p:nvPr/>
            </p:nvSpPr>
            <p:spPr bwMode="auto">
              <a:xfrm>
                <a:off x="228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Rectangle 44"/>
              <p:cNvSpPr>
                <a:spLocks noChangeArrowheads="1"/>
              </p:cNvSpPr>
              <p:nvPr/>
            </p:nvSpPr>
            <p:spPr bwMode="auto">
              <a:xfrm>
                <a:off x="234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Line 45"/>
              <p:cNvSpPr>
                <a:spLocks noChangeShapeType="1"/>
              </p:cNvSpPr>
              <p:nvPr/>
            </p:nvSpPr>
            <p:spPr bwMode="auto">
              <a:xfrm>
                <a:off x="898" y="118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46"/>
              <p:cNvSpPr>
                <a:spLocks noChangeShapeType="1"/>
              </p:cNvSpPr>
              <p:nvPr/>
            </p:nvSpPr>
            <p:spPr bwMode="auto">
              <a:xfrm>
                <a:off x="900" y="124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47"/>
              <p:cNvSpPr>
                <a:spLocks noChangeShapeType="1"/>
              </p:cNvSpPr>
              <p:nvPr/>
            </p:nvSpPr>
            <p:spPr bwMode="auto">
              <a:xfrm>
                <a:off x="900" y="129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48"/>
              <p:cNvSpPr>
                <a:spLocks noChangeShapeType="1"/>
              </p:cNvSpPr>
              <p:nvPr/>
            </p:nvSpPr>
            <p:spPr bwMode="auto">
              <a:xfrm>
                <a:off x="898" y="134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49"/>
              <p:cNvSpPr>
                <a:spLocks noChangeShapeType="1"/>
              </p:cNvSpPr>
              <p:nvPr/>
            </p:nvSpPr>
            <p:spPr bwMode="auto">
              <a:xfrm>
                <a:off x="900" y="139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50"/>
              <p:cNvSpPr>
                <a:spLocks noChangeShapeType="1"/>
              </p:cNvSpPr>
              <p:nvPr/>
            </p:nvSpPr>
            <p:spPr bwMode="auto">
              <a:xfrm>
                <a:off x="900" y="145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51"/>
              <p:cNvSpPr>
                <a:spLocks noChangeShapeType="1"/>
              </p:cNvSpPr>
              <p:nvPr/>
            </p:nvSpPr>
            <p:spPr bwMode="auto">
              <a:xfrm>
                <a:off x="898" y="150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52"/>
              <p:cNvSpPr>
                <a:spLocks noChangeShapeType="1"/>
              </p:cNvSpPr>
              <p:nvPr/>
            </p:nvSpPr>
            <p:spPr bwMode="auto">
              <a:xfrm>
                <a:off x="900" y="155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53"/>
              <p:cNvSpPr>
                <a:spLocks noChangeShapeType="1"/>
              </p:cNvSpPr>
              <p:nvPr/>
            </p:nvSpPr>
            <p:spPr bwMode="auto">
              <a:xfrm>
                <a:off x="900" y="161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54"/>
              <p:cNvSpPr>
                <a:spLocks noChangeShapeType="1"/>
              </p:cNvSpPr>
              <p:nvPr/>
            </p:nvSpPr>
            <p:spPr bwMode="auto">
              <a:xfrm>
                <a:off x="898" y="166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55"/>
              <p:cNvSpPr>
                <a:spLocks noChangeShapeType="1"/>
              </p:cNvSpPr>
              <p:nvPr/>
            </p:nvSpPr>
            <p:spPr bwMode="auto">
              <a:xfrm>
                <a:off x="900" y="171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56"/>
              <p:cNvSpPr>
                <a:spLocks noChangeShapeType="1"/>
              </p:cNvSpPr>
              <p:nvPr/>
            </p:nvSpPr>
            <p:spPr bwMode="auto">
              <a:xfrm>
                <a:off x="900" y="176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57"/>
              <p:cNvSpPr>
                <a:spLocks noChangeShapeType="1"/>
              </p:cNvSpPr>
              <p:nvPr/>
            </p:nvSpPr>
            <p:spPr bwMode="auto">
              <a:xfrm>
                <a:off x="898" y="182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58"/>
              <p:cNvSpPr>
                <a:spLocks noChangeShapeType="1"/>
              </p:cNvSpPr>
              <p:nvPr/>
            </p:nvSpPr>
            <p:spPr bwMode="auto">
              <a:xfrm>
                <a:off x="900" y="187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59"/>
              <p:cNvSpPr>
                <a:spLocks noChangeShapeType="1"/>
              </p:cNvSpPr>
              <p:nvPr/>
            </p:nvSpPr>
            <p:spPr bwMode="auto">
              <a:xfrm>
                <a:off x="900" y="192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22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4555286"/>
                </p:ext>
              </p:extLst>
            </p:nvPr>
          </p:nvGraphicFramePr>
          <p:xfrm>
            <a:off x="7768077" y="1929514"/>
            <a:ext cx="601662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22" name="Equation" r:id="rId5" imgW="4454280" imgH="3642120" progId="Equation.DSMT4">
                    <p:embed/>
                  </p:oleObj>
                </mc:Choice>
                <mc:Fallback>
                  <p:oleObj name="Equation" r:id="rId5" imgW="4454280" imgH="3642120" progId="Equation.DSMT4">
                    <p:embed/>
                    <p:pic>
                      <p:nvPicPr>
                        <p:cNvPr id="0" name="Picture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8077" y="1929514"/>
                          <a:ext cx="601662" cy="496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" name="AutoShape 68"/>
            <p:cNvSpPr>
              <a:spLocks noChangeArrowheads="1"/>
            </p:cNvSpPr>
            <p:nvPr/>
          </p:nvSpPr>
          <p:spPr bwMode="auto">
            <a:xfrm>
              <a:off x="7371888" y="1534227"/>
              <a:ext cx="273050" cy="2266950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4" name="Group 69"/>
            <p:cNvGrpSpPr>
              <a:grpSpLocks/>
            </p:cNvGrpSpPr>
            <p:nvPr/>
          </p:nvGrpSpPr>
          <p:grpSpPr bwMode="auto">
            <a:xfrm>
              <a:off x="7468725" y="1527877"/>
              <a:ext cx="88900" cy="2278063"/>
              <a:chOff x="2382" y="1541"/>
              <a:chExt cx="56" cy="1435"/>
            </a:xfrm>
            <a:solidFill>
              <a:srgbClr val="FF0000"/>
            </a:solidFill>
          </p:grpSpPr>
          <p:sp>
            <p:nvSpPr>
              <p:cNvPr id="258" name="Rectangle 70"/>
              <p:cNvSpPr>
                <a:spLocks noChangeArrowheads="1"/>
              </p:cNvSpPr>
              <p:nvPr/>
            </p:nvSpPr>
            <p:spPr bwMode="auto">
              <a:xfrm>
                <a:off x="2382" y="1541"/>
                <a:ext cx="55" cy="85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9" name="Group 71"/>
              <p:cNvGrpSpPr>
                <a:grpSpLocks/>
              </p:cNvGrpSpPr>
              <p:nvPr/>
            </p:nvGrpSpPr>
            <p:grpSpPr bwMode="auto">
              <a:xfrm>
                <a:off x="2383" y="1597"/>
                <a:ext cx="52" cy="740"/>
                <a:chOff x="3572" y="2543"/>
                <a:chExt cx="1496" cy="740"/>
              </a:xfrm>
              <a:grpFill/>
            </p:grpSpPr>
            <p:sp>
              <p:nvSpPr>
                <p:cNvPr id="275" name="Line 72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Line 73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Line 74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75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76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Line 77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78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Line 79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Line 80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Line 81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Line 82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83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84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85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86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" name="Rectangle 87"/>
              <p:cNvSpPr>
                <a:spLocks noChangeArrowheads="1"/>
              </p:cNvSpPr>
              <p:nvPr/>
            </p:nvSpPr>
            <p:spPr bwMode="auto">
              <a:xfrm>
                <a:off x="2383" y="2392"/>
                <a:ext cx="55" cy="5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1" name="Group 88"/>
              <p:cNvGrpSpPr>
                <a:grpSpLocks/>
              </p:cNvGrpSpPr>
              <p:nvPr/>
            </p:nvGrpSpPr>
            <p:grpSpPr bwMode="auto">
              <a:xfrm>
                <a:off x="2386" y="2448"/>
                <a:ext cx="46" cy="475"/>
                <a:chOff x="2353" y="2448"/>
                <a:chExt cx="79" cy="475"/>
              </a:xfrm>
              <a:grpFill/>
            </p:grpSpPr>
            <p:sp>
              <p:nvSpPr>
                <p:cNvPr id="265" name="Line 89"/>
                <p:cNvSpPr>
                  <a:spLocks noChangeShapeType="1"/>
                </p:cNvSpPr>
                <p:nvPr/>
              </p:nvSpPr>
              <p:spPr bwMode="auto">
                <a:xfrm>
                  <a:off x="2353" y="244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Line 90"/>
                <p:cNvSpPr>
                  <a:spLocks noChangeShapeType="1"/>
                </p:cNvSpPr>
                <p:nvPr/>
              </p:nvSpPr>
              <p:spPr bwMode="auto">
                <a:xfrm>
                  <a:off x="2353" y="250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Line 91"/>
                <p:cNvSpPr>
                  <a:spLocks noChangeShapeType="1"/>
                </p:cNvSpPr>
                <p:nvPr/>
              </p:nvSpPr>
              <p:spPr bwMode="auto">
                <a:xfrm>
                  <a:off x="2353" y="255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92"/>
                <p:cNvSpPr>
                  <a:spLocks noChangeShapeType="1"/>
                </p:cNvSpPr>
                <p:nvPr/>
              </p:nvSpPr>
              <p:spPr bwMode="auto">
                <a:xfrm>
                  <a:off x="2353" y="2606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93"/>
                <p:cNvSpPr>
                  <a:spLocks noChangeShapeType="1"/>
                </p:cNvSpPr>
                <p:nvPr/>
              </p:nvSpPr>
              <p:spPr bwMode="auto">
                <a:xfrm>
                  <a:off x="2353" y="2659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Line 94"/>
                <p:cNvSpPr>
                  <a:spLocks noChangeShapeType="1"/>
                </p:cNvSpPr>
                <p:nvPr/>
              </p:nvSpPr>
              <p:spPr bwMode="auto">
                <a:xfrm>
                  <a:off x="2353" y="2712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Line 95"/>
                <p:cNvSpPr>
                  <a:spLocks noChangeShapeType="1"/>
                </p:cNvSpPr>
                <p:nvPr/>
              </p:nvSpPr>
              <p:spPr bwMode="auto">
                <a:xfrm>
                  <a:off x="2353" y="2765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Line 96"/>
                <p:cNvSpPr>
                  <a:spLocks noChangeShapeType="1"/>
                </p:cNvSpPr>
                <p:nvPr/>
              </p:nvSpPr>
              <p:spPr bwMode="auto">
                <a:xfrm>
                  <a:off x="2353" y="281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97"/>
                <p:cNvSpPr>
                  <a:spLocks noChangeShapeType="1"/>
                </p:cNvSpPr>
                <p:nvPr/>
              </p:nvSpPr>
              <p:spPr bwMode="auto">
                <a:xfrm>
                  <a:off x="2353" y="287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98"/>
                <p:cNvSpPr>
                  <a:spLocks noChangeShapeType="1"/>
                </p:cNvSpPr>
                <p:nvPr/>
              </p:nvSpPr>
              <p:spPr bwMode="auto">
                <a:xfrm>
                  <a:off x="2353" y="292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4" name="Rectangle 101"/>
              <p:cNvSpPr>
                <a:spLocks noChangeArrowheads="1"/>
              </p:cNvSpPr>
              <p:nvPr/>
            </p:nvSpPr>
            <p:spPr bwMode="auto">
              <a:xfrm>
                <a:off x="2389" y="2505"/>
                <a:ext cx="44" cy="42"/>
              </a:xfrm>
              <a:prstGeom prst="re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12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4329765"/>
                </p:ext>
              </p:extLst>
            </p:nvPr>
          </p:nvGraphicFramePr>
          <p:xfrm>
            <a:off x="7468725" y="3610552"/>
            <a:ext cx="659181" cy="1030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23" name="Equation" r:id="rId7" imgW="4454280" imgH="6890760" progId="Equation.DSMT4">
                    <p:embed/>
                  </p:oleObj>
                </mc:Choice>
                <mc:Fallback>
                  <p:oleObj name="Equation" r:id="rId7" imgW="4454280" imgH="6890760" progId="Equation.DSMT4">
                    <p:embed/>
                    <p:pic>
                      <p:nvPicPr>
                        <p:cNvPr id="0" name="Picture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8725" y="3610552"/>
                          <a:ext cx="659181" cy="1030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AutoShape 106"/>
            <p:cNvSpPr>
              <a:spLocks noChangeArrowheads="1"/>
            </p:cNvSpPr>
            <p:nvPr/>
          </p:nvSpPr>
          <p:spPr bwMode="auto">
            <a:xfrm>
              <a:off x="8396015" y="1554864"/>
              <a:ext cx="273050" cy="1336675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8492853" y="1548514"/>
              <a:ext cx="87312" cy="135255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" name="Group 108"/>
            <p:cNvGrpSpPr>
              <a:grpSpLocks/>
            </p:cNvGrpSpPr>
            <p:nvPr/>
          </p:nvGrpSpPr>
          <p:grpSpPr bwMode="auto">
            <a:xfrm>
              <a:off x="8492852" y="1637414"/>
              <a:ext cx="84137" cy="1174750"/>
              <a:chOff x="3572" y="2543"/>
              <a:chExt cx="1496" cy="740"/>
            </a:xfrm>
          </p:grpSpPr>
          <p:sp>
            <p:nvSpPr>
              <p:cNvPr id="243" name="Line 109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0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Line 111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12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113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114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115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116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Line 117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8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119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120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121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122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123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237" name="Object 1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4588654"/>
                </p:ext>
              </p:extLst>
            </p:nvPr>
          </p:nvGraphicFramePr>
          <p:xfrm>
            <a:off x="8462513" y="3017531"/>
            <a:ext cx="413104" cy="808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24" name="Equation" r:id="rId9" imgW="4048200" imgH="6890760" progId="Equation.DSMT4">
                    <p:embed/>
                  </p:oleObj>
                </mc:Choice>
                <mc:Fallback>
                  <p:oleObj name="Equation" r:id="rId9" imgW="4048200" imgH="6890760" progId="Equation.DSMT4">
                    <p:embed/>
                    <p:pic>
                      <p:nvPicPr>
                        <p:cNvPr id="0" name="Picture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2513" y="3017531"/>
                          <a:ext cx="413104" cy="8080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27"/>
            <p:cNvSpPr>
              <a:spLocks noChangeShapeType="1"/>
            </p:cNvSpPr>
            <p:nvPr/>
          </p:nvSpPr>
          <p:spPr bwMode="auto">
            <a:xfrm>
              <a:off x="8796065" y="1550102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Text Box 128"/>
            <p:cNvSpPr txBox="1">
              <a:spLocks noChangeArrowheads="1"/>
            </p:cNvSpPr>
            <p:nvPr/>
          </p:nvSpPr>
          <p:spPr bwMode="auto">
            <a:xfrm>
              <a:off x="8759554" y="1681865"/>
              <a:ext cx="35321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graphicFrame>
          <p:nvGraphicFramePr>
            <p:cNvPr id="240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2334669"/>
                </p:ext>
              </p:extLst>
            </p:nvPr>
          </p:nvGraphicFramePr>
          <p:xfrm>
            <a:off x="5595277" y="1687987"/>
            <a:ext cx="894858" cy="97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225" name="Equation" r:id="rId11" imgW="4860360" imgH="5266440" progId="Equation.DSMT4">
                    <p:embed/>
                  </p:oleObj>
                </mc:Choice>
                <mc:Fallback>
                  <p:oleObj name="Equation" r:id="rId11" imgW="4860360" imgH="5266440" progId="Equation.DSMT4">
                    <p:embed/>
                    <p:pic>
                      <p:nvPicPr>
                        <p:cNvPr id="0" name="Picture 1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5277" y="1687987"/>
                          <a:ext cx="894858" cy="9797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1" name="Rounded Rectangle 240"/>
            <p:cNvSpPr/>
            <p:nvPr/>
          </p:nvSpPr>
          <p:spPr bwMode="auto">
            <a:xfrm>
              <a:off x="6711488" y="2885571"/>
              <a:ext cx="567267" cy="5556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5950952" y="3101402"/>
              <a:ext cx="1232318" cy="994176"/>
            </a:xfrm>
            <a:prstGeom prst="roundRect">
              <a:avLst>
                <a:gd name="adj" fmla="val 26744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34" name="TextBox 333"/>
          <p:cNvSpPr txBox="1"/>
          <p:nvPr/>
        </p:nvSpPr>
        <p:spPr>
          <a:xfrm>
            <a:off x="208039" y="1339188"/>
            <a:ext cx="7079711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relation between the                                                         signal </a:t>
            </a:r>
            <a:r>
              <a:rPr lang="en-US" sz="2000" b="0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and its representation                                          </a:t>
            </a:r>
            <a:r>
              <a:rPr lang="en-US" sz="2000" b="0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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 is the following linear system,                                                        just as described earlier.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We shall be interested in                                                          seeking sparse solutions to                                          this system when deploying the sparse and redundant representation model.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This is EXACTLY the transform we discussed earlier.</a:t>
            </a:r>
          </a:p>
        </p:txBody>
      </p:sp>
      <p:sp>
        <p:nvSpPr>
          <p:cNvPr id="127" name="Rounded Rectangle 126"/>
          <p:cNvSpPr/>
          <p:nvPr/>
        </p:nvSpPr>
        <p:spPr bwMode="auto">
          <a:xfrm>
            <a:off x="780905" y="4344425"/>
            <a:ext cx="6214216" cy="1573547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80904" y="4344426"/>
            <a:ext cx="615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Bottom Line: The transform and the model we described above are the same thing, and their impact on signal/image processing is profound and worth studying. </a:t>
            </a:r>
            <a:endParaRPr lang="en-US" b="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109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uiExpand="1" build="p"/>
      <p:bldP spid="127" grpId="0" animBg="1"/>
      <p:bldP spid="1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F9585D6-94C4-4814-9CC7-A0DB0342031F}" type="slidenum">
              <a:rPr lang="he-IL" smtClean="0"/>
              <a:pPr/>
              <a:t>17</a:t>
            </a:fld>
            <a:endParaRPr lang="en-US" smtClean="0"/>
          </a:p>
        </p:txBody>
      </p:sp>
      <p:sp>
        <p:nvSpPr>
          <p:cNvPr id="102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08932" name="Text Box 4"/>
          <p:cNvSpPr txBox="1">
            <a:spLocks noChangeArrowheads="1"/>
          </p:cNvSpPr>
          <p:nvPr/>
        </p:nvSpPr>
        <p:spPr bwMode="auto">
          <a:xfrm>
            <a:off x="106363" y="1173163"/>
            <a:ext cx="7964487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1: Given an image patch, how                           can we find its </a:t>
            </a:r>
            <a:r>
              <a:rPr lang="en-US" sz="3200" b="0" i="1" dirty="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atom decomposition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simple example: </a:t>
            </a:r>
          </a:p>
          <a:p>
            <a:pPr marL="812800" lvl="1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There are 2000 atoms in the dictionary</a:t>
            </a:r>
          </a:p>
          <a:p>
            <a:pPr marL="812800" lvl="1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signal is known to be built of 15 atoms</a:t>
            </a:r>
          </a:p>
          <a:p>
            <a:pPr marL="812800" lvl="1" indent="-355600" algn="l">
              <a:spcBef>
                <a:spcPct val="50000"/>
              </a:spcBef>
            </a:pPr>
            <a:endParaRPr lang="en-US" sz="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812800" lvl="1" indent="-355600" algn="l">
              <a:spcBef>
                <a:spcPct val="50000"/>
              </a:spcBef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                           possibilities </a:t>
            </a:r>
          </a:p>
          <a:p>
            <a:pPr marL="812800" lvl="1" indent="-355600" algn="l">
              <a:spcBef>
                <a:spcPct val="50000"/>
              </a:spcBef>
            </a:pPr>
            <a:endParaRPr lang="en-US" sz="12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812800" lvl="1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If  each of these takes 1nano-sec to test,                                      this will take ~7.5e20 years to finish !!!!!! 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Solution: Approximation algorithms</a:t>
            </a:r>
          </a:p>
        </p:txBody>
      </p:sp>
      <p:pic>
        <p:nvPicPr>
          <p:cNvPr id="1032" name="Picture 6"/>
          <p:cNvPicPr>
            <a:picLocks noChangeAspect="1" noChangeArrowheads="1"/>
          </p:cNvPicPr>
          <p:nvPr/>
        </p:nvPicPr>
        <p:blipFill>
          <a:blip r:embed="rId4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036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37" name="AutoShape 9"/>
            <p:cNvCxnSpPr>
              <a:cxnSpLocks noChangeShapeType="1"/>
              <a:stCxn id="1046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38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39" name="AutoShape 11"/>
            <p:cNvCxnSpPr>
              <a:cxnSpLocks noChangeShapeType="1"/>
              <a:endCxn id="1038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0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41" name="AutoShape 13"/>
            <p:cNvCxnSpPr>
              <a:cxnSpLocks noChangeShapeType="1"/>
              <a:stCxn id="1050" idx="0"/>
              <a:endCxn id="1046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2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043" name="AutoShape 15"/>
            <p:cNvCxnSpPr>
              <a:cxnSpLocks noChangeShapeType="1"/>
              <a:endCxn id="1042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4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045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046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047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048" name="AutoShape 20"/>
            <p:cNvCxnSpPr>
              <a:cxnSpLocks noChangeShapeType="1"/>
              <a:stCxn id="1044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49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50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51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052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103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graphicFrame>
        <p:nvGraphicFramePr>
          <p:cNvPr id="1053" name="Object 29"/>
          <p:cNvGraphicFramePr>
            <a:graphicFrameLocks noChangeAspect="1"/>
          </p:cNvGraphicFramePr>
          <p:nvPr/>
        </p:nvGraphicFramePr>
        <p:xfrm>
          <a:off x="1387475" y="3698875"/>
          <a:ext cx="21304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2" name="Equation" r:id="rId6" imgW="41813640" imgH="14606280" progId="Equation.DSMT4">
                  <p:embed/>
                </p:oleObj>
              </mc:Choice>
              <mc:Fallback>
                <p:oleObj name="Equation" r:id="rId6" imgW="41813640" imgH="1460628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698875"/>
                        <a:ext cx="2130425" cy="744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684213" y="3795713"/>
            <a:ext cx="690562" cy="446087"/>
          </a:xfrm>
          <a:prstGeom prst="rightArrow">
            <a:avLst>
              <a:gd name="adj1" fmla="val 50000"/>
              <a:gd name="adj2" fmla="val 49881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605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2" grpId="0" uiExpand="1" build="p" bldLvl="2"/>
      <p:bldP spid="30" grpId="0" uiExpan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097588" y="1587500"/>
            <a:ext cx="2749550" cy="4167188"/>
            <a:chOff x="6098361" y="1587500"/>
            <a:chExt cx="2749550" cy="4167188"/>
          </a:xfrm>
        </p:grpSpPr>
        <p:pic>
          <p:nvPicPr>
            <p:cNvPr id="12318" name="Picture 6"/>
            <p:cNvPicPr>
              <a:picLocks noChangeAspect="1" noChangeArrowheads="1"/>
            </p:cNvPicPr>
            <p:nvPr/>
          </p:nvPicPr>
          <p:blipFill>
            <a:blip r:embed="rId3" cstate="print">
              <a:lum bright="-18000" contrast="-24000"/>
            </a:blip>
            <a:srcRect/>
            <a:stretch>
              <a:fillRect/>
            </a:stretch>
          </p:blipFill>
          <p:spPr bwMode="auto">
            <a:xfrm>
              <a:off x="6098361" y="3052763"/>
              <a:ext cx="2749550" cy="2701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</p:pic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6336486" y="1587500"/>
              <a:ext cx="2352675" cy="4014788"/>
              <a:chOff x="3885" y="1000"/>
              <a:chExt cx="1482" cy="2529"/>
            </a:xfrm>
          </p:grpSpPr>
          <p:cxnSp>
            <p:nvCxnSpPr>
              <p:cNvPr id="12321" name="AutoShape 8"/>
              <p:cNvCxnSpPr>
                <a:cxnSpLocks noChangeShapeType="1"/>
              </p:cNvCxnSpPr>
              <p:nvPr/>
            </p:nvCxnSpPr>
            <p:spPr bwMode="auto">
              <a:xfrm rot="-5400000">
                <a:off x="4410" y="1294"/>
                <a:ext cx="346" cy="176"/>
              </a:xfrm>
              <a:prstGeom prst="bentConnector2">
                <a:avLst/>
              </a:prstGeom>
              <a:noFill/>
              <a:ln w="28575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2322" name="AutoShape 9"/>
              <p:cNvCxnSpPr>
                <a:cxnSpLocks noChangeShapeType="1"/>
                <a:stCxn id="12331" idx="0"/>
              </p:cNvCxnSpPr>
              <p:nvPr/>
            </p:nvCxnSpPr>
            <p:spPr bwMode="auto">
              <a:xfrm rot="5400000" flipH="1">
                <a:off x="4700" y="1323"/>
                <a:ext cx="203" cy="124"/>
              </a:xfrm>
              <a:prstGeom prst="bentConnector3">
                <a:avLst>
                  <a:gd name="adj1" fmla="val 49755"/>
                </a:avLst>
              </a:prstGeom>
              <a:noFill/>
              <a:ln w="28575">
                <a:solidFill>
                  <a:srgbClr val="FF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3" name="AutoShape 10"/>
              <p:cNvSpPr>
                <a:spLocks noChangeArrowheads="1"/>
              </p:cNvSpPr>
              <p:nvPr/>
            </p:nvSpPr>
            <p:spPr bwMode="auto">
              <a:xfrm>
                <a:off x="4009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3333CC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cxnSp>
            <p:nvCxnSpPr>
              <p:cNvPr id="12324" name="AutoShape 11"/>
              <p:cNvCxnSpPr>
                <a:cxnSpLocks noChangeShapeType="1"/>
                <a:endCxn id="12323" idx="3"/>
              </p:cNvCxnSpPr>
              <p:nvPr/>
            </p:nvCxnSpPr>
            <p:spPr bwMode="auto">
              <a:xfrm rot="-5400000">
                <a:off x="3859" y="1852"/>
                <a:ext cx="419" cy="149"/>
              </a:xfrm>
              <a:prstGeom prst="bentConnector3">
                <a:avLst>
                  <a:gd name="adj1" fmla="val 49880"/>
                </a:avLst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5" name="AutoShape 12"/>
              <p:cNvSpPr>
                <a:spLocks noChangeArrowheads="1"/>
              </p:cNvSpPr>
              <p:nvPr/>
            </p:nvSpPr>
            <p:spPr bwMode="auto">
              <a:xfrm>
                <a:off x="4730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cxnSp>
            <p:nvCxnSpPr>
              <p:cNvPr id="12326" name="AutoShape 13"/>
              <p:cNvCxnSpPr>
                <a:cxnSpLocks noChangeShapeType="1"/>
                <a:stCxn id="12335" idx="0"/>
                <a:endCxn id="12331" idx="2"/>
              </p:cNvCxnSpPr>
              <p:nvPr/>
            </p:nvCxnSpPr>
            <p:spPr bwMode="auto">
              <a:xfrm rot="5400000" flipH="1">
                <a:off x="4395" y="2167"/>
                <a:ext cx="1387" cy="449"/>
              </a:xfrm>
              <a:prstGeom prst="bentConnector3">
                <a:avLst>
                  <a:gd name="adj1" fmla="val 49532"/>
                </a:avLst>
              </a:prstGeom>
              <a:noFill/>
              <a:ln w="57150">
                <a:solidFill>
                  <a:srgbClr val="FF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7" name="AutoShape 14"/>
              <p:cNvSpPr>
                <a:spLocks noChangeArrowheads="1"/>
              </p:cNvSpPr>
              <p:nvPr/>
            </p:nvSpPr>
            <p:spPr bwMode="auto">
              <a:xfrm>
                <a:off x="4360" y="1475"/>
                <a:ext cx="267" cy="242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cxnSp>
            <p:nvCxnSpPr>
              <p:cNvPr id="12328" name="AutoShape 15"/>
              <p:cNvCxnSpPr>
                <a:cxnSpLocks noChangeShapeType="1"/>
                <a:endCxn id="12327" idx="3"/>
              </p:cNvCxnSpPr>
              <p:nvPr/>
            </p:nvCxnSpPr>
            <p:spPr bwMode="auto">
              <a:xfrm rot="-5400000">
                <a:off x="3443" y="2379"/>
                <a:ext cx="1714" cy="389"/>
              </a:xfrm>
              <a:prstGeom prst="bentConnector3">
                <a:avLst>
                  <a:gd name="adj1" fmla="val 50000"/>
                </a:avLst>
              </a:prstGeom>
              <a:noFill/>
              <a:ln w="57150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29" name="Text Box 16"/>
              <p:cNvSpPr txBox="1">
                <a:spLocks noChangeArrowheads="1"/>
              </p:cNvSpPr>
              <p:nvPr/>
            </p:nvSpPr>
            <p:spPr bwMode="auto">
              <a:xfrm>
                <a:off x="3885" y="1482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solidFill>
                      <a:srgbClr val="FFFFFF"/>
                    </a:solidFill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solidFill>
                      <a:srgbClr val="FFFFFF"/>
                    </a:solidFill>
                    <a:cs typeface="Times New Roman" pitchFamily="18" charset="0"/>
                  </a:rPr>
                  <a:t>1</a:t>
                </a:r>
                <a:endParaRPr lang="el-GR" sz="1600" b="0" baseline="-25000">
                  <a:solidFill>
                    <a:srgbClr val="FFFFFF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2330" name="Text Box 17"/>
              <p:cNvSpPr txBox="1">
                <a:spLocks noChangeArrowheads="1"/>
              </p:cNvSpPr>
              <p:nvPr/>
            </p:nvSpPr>
            <p:spPr bwMode="auto">
              <a:xfrm>
                <a:off x="4253" y="1490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solidFill>
                      <a:srgbClr val="FFFFFF"/>
                    </a:solidFill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solidFill>
                      <a:srgbClr val="FFFFFF"/>
                    </a:solidFill>
                    <a:cs typeface="Times New Roman" pitchFamily="18" charset="0"/>
                  </a:rPr>
                  <a:t>2</a:t>
                </a:r>
                <a:endParaRPr lang="el-GR" sz="1600" b="0" baseline="-25000">
                  <a:solidFill>
                    <a:srgbClr val="FFFFFF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2331" name="Text Box 18"/>
              <p:cNvSpPr txBox="1">
                <a:spLocks noChangeArrowheads="1"/>
              </p:cNvSpPr>
              <p:nvPr/>
            </p:nvSpPr>
            <p:spPr bwMode="auto">
              <a:xfrm>
                <a:off x="4607" y="1486"/>
                <a:ext cx="5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sz="1600" b="0">
                    <a:cs typeface="Times New Roman" pitchFamily="18" charset="0"/>
                  </a:rPr>
                  <a:t>α</a:t>
                </a:r>
                <a:r>
                  <a:rPr lang="en-US" sz="1600" b="0" baseline="-25000">
                    <a:cs typeface="Times New Roman" pitchFamily="18" charset="0"/>
                  </a:rPr>
                  <a:t>3</a:t>
                </a:r>
                <a:endParaRPr lang="el-GR" sz="1600" b="0" baseline="-25000">
                  <a:cs typeface="Times New Roman" pitchFamily="18" charset="0"/>
                </a:endParaRPr>
              </a:p>
            </p:txBody>
          </p:sp>
          <p:sp>
            <p:nvSpPr>
              <p:cNvPr id="12332" name="Text Box 19"/>
              <p:cNvSpPr txBox="1">
                <a:spLocks noChangeArrowheads="1"/>
              </p:cNvSpPr>
              <p:nvPr/>
            </p:nvSpPr>
            <p:spPr bwMode="auto">
              <a:xfrm>
                <a:off x="4686" y="1000"/>
                <a:ext cx="329" cy="288"/>
              </a:xfrm>
              <a:prstGeom prst="rect">
                <a:avLst/>
              </a:prstGeom>
              <a:solidFill>
                <a:srgbClr val="3333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>
                    <a:solidFill>
                      <a:srgbClr val="FFFFFF"/>
                    </a:solidFill>
                    <a:cs typeface="Times New Roman" pitchFamily="18" charset="0"/>
                  </a:rPr>
                  <a:t>Σ</a:t>
                </a:r>
              </a:p>
            </p:txBody>
          </p:sp>
          <p:cxnSp>
            <p:nvCxnSpPr>
              <p:cNvPr id="12333" name="AutoShape 20"/>
              <p:cNvCxnSpPr>
                <a:cxnSpLocks noChangeShapeType="1"/>
                <a:stCxn id="12329" idx="0"/>
              </p:cNvCxnSpPr>
              <p:nvPr/>
            </p:nvCxnSpPr>
            <p:spPr bwMode="auto">
              <a:xfrm rot="-5400000">
                <a:off x="4248" y="1038"/>
                <a:ext cx="338" cy="549"/>
              </a:xfrm>
              <a:prstGeom prst="bentConnector2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2334" name="AutoShape 21"/>
              <p:cNvSpPr>
                <a:spLocks noChangeArrowheads="1"/>
              </p:cNvSpPr>
              <p:nvPr/>
            </p:nvSpPr>
            <p:spPr bwMode="auto">
              <a:xfrm>
                <a:off x="5010" y="1079"/>
                <a:ext cx="111" cy="106"/>
              </a:xfrm>
              <a:prstGeom prst="rightArrow">
                <a:avLst>
                  <a:gd name="adj1" fmla="val 50000"/>
                  <a:gd name="adj2" fmla="val 26179"/>
                </a:avLst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2335" name="Rectangle 22"/>
              <p:cNvSpPr>
                <a:spLocks noChangeArrowheads="1"/>
              </p:cNvSpPr>
              <p:nvPr/>
            </p:nvSpPr>
            <p:spPr bwMode="auto">
              <a:xfrm>
                <a:off x="5259" y="3097"/>
                <a:ext cx="108" cy="10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2336" name="Rectangle 23"/>
              <p:cNvSpPr>
                <a:spLocks noChangeArrowheads="1"/>
              </p:cNvSpPr>
              <p:nvPr/>
            </p:nvSpPr>
            <p:spPr bwMode="auto">
              <a:xfrm>
                <a:off x="4053" y="3421"/>
                <a:ext cx="108" cy="108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2337" name="Rectangle 24"/>
              <p:cNvSpPr>
                <a:spLocks noChangeArrowheads="1"/>
              </p:cNvSpPr>
              <p:nvPr/>
            </p:nvSpPr>
            <p:spPr bwMode="auto">
              <a:xfrm>
                <a:off x="3944" y="2126"/>
                <a:ext cx="108" cy="109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pic>
          <p:nvPicPr>
            <p:cNvPr id="12320" name="Picture 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6586" y="1681163"/>
              <a:ext cx="220662" cy="220662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</p:spPr>
        </p:pic>
      </p:grpSp>
      <p:sp>
        <p:nvSpPr>
          <p:cNvPr id="12291" name="Rectangle 69"/>
          <p:cNvSpPr>
            <a:spLocks noChangeArrowheads="1"/>
          </p:cNvSpPr>
          <p:nvPr/>
        </p:nvSpPr>
        <p:spPr bwMode="auto">
          <a:xfrm>
            <a:off x="6022975" y="1166813"/>
            <a:ext cx="3121025" cy="4756150"/>
          </a:xfrm>
          <a:prstGeom prst="rect">
            <a:avLst/>
          </a:prstGeom>
          <a:solidFill>
            <a:srgbClr val="000000">
              <a:alpha val="5215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0C43BD-140D-45A0-8E32-5AB40DA7DF20}" type="slidenum">
              <a:rPr lang="he-IL" smtClean="0"/>
              <a:pPr/>
              <a:t>18</a:t>
            </a:fld>
            <a:endParaRPr lang="en-US" smtClean="0"/>
          </a:p>
        </p:txBody>
      </p:sp>
      <p:sp>
        <p:nvSpPr>
          <p:cNvPr id="1229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36663" y="2743200"/>
            <a:ext cx="5759450" cy="3108325"/>
            <a:chOff x="169049" y="1306286"/>
            <a:chExt cx="8836638" cy="4426003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1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6734" y="1530811"/>
              <a:ext cx="8588375" cy="3840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51" name="Rounded Rectangle 50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1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7814" y="1509712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1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7813" y="1509713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57" name="Rounded Rectangle 56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1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7813" y="1509713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09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7813" y="1509713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07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7813" y="1509713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64"/>
          <p:cNvGrpSpPr>
            <a:grpSpLocks/>
          </p:cNvGrpSpPr>
          <p:nvPr/>
        </p:nvGrpSpPr>
        <p:grpSpPr bwMode="auto">
          <a:xfrm>
            <a:off x="1235075" y="2743200"/>
            <a:ext cx="5759450" cy="3108325"/>
            <a:chOff x="169049" y="1306286"/>
            <a:chExt cx="8836638" cy="4426003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9049" y="1306286"/>
              <a:ext cx="8836638" cy="4426003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2305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77813" y="1509713"/>
              <a:ext cx="8588375" cy="3840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106363" y="1365250"/>
            <a:ext cx="771207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4488" indent="-344488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Various algorithms exist. Their </a:t>
            </a:r>
            <a:r>
              <a:rPr lang="en-US" sz="2000" b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theoretical analysis </a:t>
            </a: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guarantees their success if the solution is sparse enough</a:t>
            </a:r>
          </a:p>
          <a:p>
            <a:pPr marL="344488" indent="-344488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 is an example – the Iterative Reweighted LS:</a:t>
            </a:r>
          </a:p>
        </p:txBody>
      </p:sp>
      <p:sp>
        <p:nvSpPr>
          <p:cNvPr id="5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1109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4244EFD-DF40-4831-A75A-69DA98699F4C}" type="slidenum">
              <a:rPr lang="he-IL" smtClean="0"/>
              <a:pPr/>
              <a:t>19</a:t>
            </a:fld>
            <a:endParaRPr lang="en-US" smtClean="0"/>
          </a:p>
        </p:txBody>
      </p:sp>
      <p:sp>
        <p:nvSpPr>
          <p:cNvPr id="1331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3322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3323" name="AutoShape 9"/>
            <p:cNvCxnSpPr>
              <a:cxnSpLocks noChangeShapeType="1"/>
              <a:stCxn id="13332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4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3325" name="AutoShape 11"/>
            <p:cNvCxnSpPr>
              <a:cxnSpLocks noChangeShapeType="1"/>
              <a:endCxn id="13324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6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3327" name="AutoShape 13"/>
            <p:cNvCxnSpPr>
              <a:cxnSpLocks noChangeShapeType="1"/>
              <a:stCxn id="13336" idx="0"/>
              <a:endCxn id="13332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28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3329" name="AutoShape 15"/>
            <p:cNvCxnSpPr>
              <a:cxnSpLocks noChangeShapeType="1"/>
              <a:endCxn id="13328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30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3331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3332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3333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3334" name="AutoShape 20"/>
            <p:cNvCxnSpPr>
              <a:cxnSpLocks noChangeShapeType="1"/>
              <a:stCxn id="13330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3335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3336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3337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3338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13320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06363" y="1173163"/>
            <a:ext cx="7964487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2: Given a family of signals, how do                      we find the dictionary to represent it well?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Solution: </a:t>
            </a:r>
            <a:r>
              <a:rPr lang="en-US" b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Learn! 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Gather a large set of                                signals (many thousands), and find the                                                          dictionary that sparsifies them.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Such algorithms were developed in the                               past 5 years (e.g., K-SVD), and their                          performance is surprisingly good.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only the beginning of a new                                            era in signal processing … 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213899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2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What This Field is all About ?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919" y="1371600"/>
            <a:ext cx="7277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Depends whom you ask, as the researchers in this field come from various disciplines: </a:t>
            </a:r>
          </a:p>
          <a:p>
            <a:pPr algn="l"/>
            <a:endParaRPr lang="en-US" sz="12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Mathematics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Applied Mathematics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Signal &amp; Image Processing: CS, EE, Bio-medical, …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Computer-Science Theory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Machine-Learning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Physics (optics)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Geo-Physics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Astronomy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Psychology (neuroscience)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8FC29A-C81E-4EDB-8133-C72EC227DBB3}" type="slidenum">
              <a:rPr lang="he-IL" smtClean="0"/>
              <a:pPr/>
              <a:t>20</a:t>
            </a:fld>
            <a:endParaRPr lang="en-US" smtClean="0"/>
          </a:p>
        </p:txBody>
      </p:sp>
      <p:sp>
        <p:nvSpPr>
          <p:cNvPr id="14340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4346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4347" name="AutoShape 9"/>
            <p:cNvCxnSpPr>
              <a:cxnSpLocks noChangeShapeType="1"/>
              <a:stCxn id="14356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48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4349" name="AutoShape 11"/>
            <p:cNvCxnSpPr>
              <a:cxnSpLocks noChangeShapeType="1"/>
              <a:endCxn id="14348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0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4351" name="AutoShape 13"/>
            <p:cNvCxnSpPr>
              <a:cxnSpLocks noChangeShapeType="1"/>
              <a:stCxn id="14360" idx="0"/>
              <a:endCxn id="14356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2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4353" name="AutoShape 15"/>
            <p:cNvCxnSpPr>
              <a:cxnSpLocks noChangeShapeType="1"/>
              <a:endCxn id="14352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4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4355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4356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4357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4358" name="AutoShape 20"/>
            <p:cNvCxnSpPr>
              <a:cxnSpLocks noChangeShapeType="1"/>
              <a:stCxn id="14354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359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360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361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362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14344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06363" y="1173163"/>
            <a:ext cx="7964487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3: Is this model flexible enough to                   describe various sources? e.g., Is it good                     for images? Audio? Stocks? … 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 answer: Yes, this model is                                extremely effective in representing                                    various sources.</a:t>
            </a:r>
          </a:p>
          <a:p>
            <a:pPr marL="812800" lvl="1" indent="-355600" algn="l">
              <a:spcBef>
                <a:spcPct val="50000"/>
              </a:spcBef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Theoretical answer: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yet to be given.</a:t>
            </a:r>
          </a:p>
          <a:p>
            <a:pPr marL="812800" lvl="1" indent="-355600" algn="l">
              <a:spcBef>
                <a:spcPct val="50000"/>
              </a:spcBef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Empirical answer: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 will see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this                                                       course, several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image processing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                              applications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where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model leads to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                                     the best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known results (benchmark tests).</a:t>
            </a:r>
          </a:p>
        </p:txBody>
      </p:sp>
      <p:sp>
        <p:nvSpPr>
          <p:cNvPr id="2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8664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CA0503A-750A-4D83-839A-68DC8580F165}" type="slidenum">
              <a:rPr lang="he-IL" smtClean="0"/>
              <a:pPr/>
              <a:t>21</a:t>
            </a:fld>
            <a:endParaRPr lang="en-US" smtClean="0"/>
          </a:p>
        </p:txBody>
      </p:sp>
      <p:sp>
        <p:nvSpPr>
          <p:cNvPr id="1536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536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Difficulties With </a:t>
            </a:r>
            <a:r>
              <a:rPr lang="en-US" sz="4800" b="0" dirty="0" err="1">
                <a:solidFill>
                  <a:schemeClr val="bg1"/>
                </a:solidFill>
                <a:latin typeface="Monotype Corsiva" pitchFamily="66" charset="0"/>
              </a:rPr>
              <a:t>Sparseland</a:t>
            </a:r>
            <a:r>
              <a:rPr lang="en-US" sz="4800" b="0" dirty="0">
                <a:solidFill>
                  <a:schemeClr val="bg1"/>
                </a:solidFill>
                <a:latin typeface="Monotype Corsiva" pitchFamily="66" charset="0"/>
              </a:rPr>
              <a:t>  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?</a:t>
            </a:r>
          </a:p>
        </p:txBody>
      </p:sp>
      <p:sp>
        <p:nvSpPr>
          <p:cNvPr id="508932" name="Text Box 4"/>
          <p:cNvSpPr txBox="1">
            <a:spLocks noChangeArrowheads="1"/>
          </p:cNvSpPr>
          <p:nvPr/>
        </p:nvSpPr>
        <p:spPr bwMode="auto">
          <a:xfrm>
            <a:off x="290513" y="1833563"/>
            <a:ext cx="7964487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1: Given an image patch, how                           can we find its </a:t>
            </a:r>
            <a:r>
              <a:rPr lang="en-US" sz="3200" b="0" i="1">
                <a:solidFill>
                  <a:srgbClr val="FF0000"/>
                </a:solidFill>
                <a:latin typeface="Monotype Corsiva" pitchFamily="66" charset="0"/>
                <a:cs typeface="Arial" pitchFamily="34" charset="0"/>
              </a:rPr>
              <a:t>atom decomposition</a:t>
            </a:r>
            <a:r>
              <a:rPr lang="en-US" sz="3200" b="0" i="1">
                <a:solidFill>
                  <a:schemeClr val="bg1"/>
                </a:solidFill>
                <a:latin typeface="Monotype Corsiva" pitchFamily="66" charset="0"/>
                <a:cs typeface="Arial" pitchFamily="34" charset="0"/>
              </a:rPr>
              <a:t> </a:t>
            </a: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2: Given a family of signals,                                    how do we find the dictionary to                                        represent it well?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3: Is this model flexible                                      enough to describe various sources?                                  E.g., Is it good for images? audio? … </a:t>
            </a:r>
          </a:p>
        </p:txBody>
      </p:sp>
      <p:sp>
        <p:nvSpPr>
          <p:cNvPr id="508933" name="Text Box 5"/>
          <p:cNvSpPr txBox="1">
            <a:spLocks noChangeArrowheads="1"/>
          </p:cNvSpPr>
          <p:nvPr/>
        </p:nvSpPr>
        <p:spPr bwMode="auto">
          <a:xfrm rot="-1177081">
            <a:off x="576263" y="2089150"/>
            <a:ext cx="4891087" cy="2462213"/>
          </a:xfrm>
          <a:prstGeom prst="rect">
            <a:avLst/>
          </a:prstGeom>
          <a:solidFill>
            <a:srgbClr val="FFFFFF">
              <a:alpha val="83920"/>
            </a:srgbClr>
          </a:solidFill>
          <a:ln w="127000" cmpd="tri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30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ALL ANSWERED POSITIVELY AND CONSTRUCTIVELY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3" cstate="print">
            <a:lum bright="-18000" contrast="-24000"/>
          </a:blip>
          <a:srcRect/>
          <a:stretch>
            <a:fillRect/>
          </a:stretch>
        </p:blipFill>
        <p:spPr bwMode="auto">
          <a:xfrm>
            <a:off x="5929313" y="3052763"/>
            <a:ext cx="2749550" cy="2701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67438" y="1587500"/>
            <a:ext cx="2352675" cy="4014788"/>
            <a:chOff x="3885" y="1000"/>
            <a:chExt cx="1482" cy="2529"/>
          </a:xfrm>
        </p:grpSpPr>
        <p:cxnSp>
          <p:nvCxnSpPr>
            <p:cNvPr id="15371" name="AutoShape 8"/>
            <p:cNvCxnSpPr>
              <a:cxnSpLocks noChangeShapeType="1"/>
            </p:cNvCxnSpPr>
            <p:nvPr/>
          </p:nvCxnSpPr>
          <p:spPr bwMode="auto">
            <a:xfrm rot="-5400000">
              <a:off x="4410" y="1294"/>
              <a:ext cx="346" cy="176"/>
            </a:xfrm>
            <a:prstGeom prst="bentConnector2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5372" name="AutoShape 9"/>
            <p:cNvCxnSpPr>
              <a:cxnSpLocks noChangeShapeType="1"/>
              <a:stCxn id="15381" idx="0"/>
            </p:cNvCxnSpPr>
            <p:nvPr/>
          </p:nvCxnSpPr>
          <p:spPr bwMode="auto">
            <a:xfrm rot="5400000" flipH="1">
              <a:off x="4700" y="1323"/>
              <a:ext cx="203" cy="124"/>
            </a:xfrm>
            <a:prstGeom prst="bentConnector3">
              <a:avLst>
                <a:gd name="adj1" fmla="val 49755"/>
              </a:avLst>
            </a:prstGeom>
            <a:noFill/>
            <a:ln w="28575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3" name="AutoShape 10"/>
            <p:cNvSpPr>
              <a:spLocks noChangeArrowheads="1"/>
            </p:cNvSpPr>
            <p:nvPr/>
          </p:nvSpPr>
          <p:spPr bwMode="auto">
            <a:xfrm>
              <a:off x="4009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3333CC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5374" name="AutoShape 11"/>
            <p:cNvCxnSpPr>
              <a:cxnSpLocks noChangeShapeType="1"/>
              <a:endCxn id="15373" idx="3"/>
            </p:cNvCxnSpPr>
            <p:nvPr/>
          </p:nvCxnSpPr>
          <p:spPr bwMode="auto">
            <a:xfrm rot="-5400000">
              <a:off x="3859" y="1852"/>
              <a:ext cx="419" cy="149"/>
            </a:xfrm>
            <a:prstGeom prst="bentConnector3">
              <a:avLst>
                <a:gd name="adj1" fmla="val 49880"/>
              </a:avLst>
            </a:prstGeom>
            <a:noFill/>
            <a:ln w="57150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5" name="AutoShape 12"/>
            <p:cNvSpPr>
              <a:spLocks noChangeArrowheads="1"/>
            </p:cNvSpPr>
            <p:nvPr/>
          </p:nvSpPr>
          <p:spPr bwMode="auto">
            <a:xfrm>
              <a:off x="473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5376" name="AutoShape 13"/>
            <p:cNvCxnSpPr>
              <a:cxnSpLocks noChangeShapeType="1"/>
              <a:stCxn id="15385" idx="0"/>
              <a:endCxn id="15381" idx="2"/>
            </p:cNvCxnSpPr>
            <p:nvPr/>
          </p:nvCxnSpPr>
          <p:spPr bwMode="auto">
            <a:xfrm rot="5400000" flipH="1">
              <a:off x="4395" y="2167"/>
              <a:ext cx="1387" cy="449"/>
            </a:xfrm>
            <a:prstGeom prst="bentConnector3">
              <a:avLst>
                <a:gd name="adj1" fmla="val 49532"/>
              </a:avLst>
            </a:prstGeom>
            <a:noFill/>
            <a:ln w="57150">
              <a:solidFill>
                <a:srgbClr val="FF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7" name="AutoShape 14"/>
            <p:cNvSpPr>
              <a:spLocks noChangeArrowheads="1"/>
            </p:cNvSpPr>
            <p:nvPr/>
          </p:nvSpPr>
          <p:spPr bwMode="auto">
            <a:xfrm>
              <a:off x="4360" y="1475"/>
              <a:ext cx="267" cy="242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cxnSp>
          <p:nvCxnSpPr>
            <p:cNvPr id="15378" name="AutoShape 15"/>
            <p:cNvCxnSpPr>
              <a:cxnSpLocks noChangeShapeType="1"/>
              <a:endCxn id="15377" idx="3"/>
            </p:cNvCxnSpPr>
            <p:nvPr/>
          </p:nvCxnSpPr>
          <p:spPr bwMode="auto">
            <a:xfrm rot="-5400000">
              <a:off x="3443" y="2379"/>
              <a:ext cx="1714" cy="38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00FF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79" name="Text Box 16"/>
            <p:cNvSpPr txBox="1">
              <a:spLocks noChangeArrowheads="1"/>
            </p:cNvSpPr>
            <p:nvPr/>
          </p:nvSpPr>
          <p:spPr bwMode="auto">
            <a:xfrm>
              <a:off x="3885" y="1482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1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5380" name="Text Box 17"/>
            <p:cNvSpPr txBox="1">
              <a:spLocks noChangeArrowheads="1"/>
            </p:cNvSpPr>
            <p:nvPr/>
          </p:nvSpPr>
          <p:spPr bwMode="auto">
            <a:xfrm>
              <a:off x="4253" y="1490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solidFill>
                    <a:srgbClr val="FFFFFF"/>
                  </a:solidFill>
                  <a:cs typeface="Times New Roman" pitchFamily="18" charset="0"/>
                </a:rPr>
                <a:t>α</a:t>
              </a:r>
              <a:r>
                <a:rPr lang="en-US" sz="1600" b="0" baseline="-25000">
                  <a:solidFill>
                    <a:srgbClr val="FFFFFF"/>
                  </a:solidFill>
                  <a:cs typeface="Times New Roman" pitchFamily="18" charset="0"/>
                </a:rPr>
                <a:t>2</a:t>
              </a:r>
              <a:endParaRPr lang="el-GR" sz="1600" b="0" baseline="-25000">
                <a:solidFill>
                  <a:srgbClr val="FFFFFF"/>
                </a:solidFill>
                <a:cs typeface="Times New Roman" pitchFamily="18" charset="0"/>
              </a:endParaRPr>
            </a:p>
          </p:txBody>
        </p:sp>
        <p:sp>
          <p:nvSpPr>
            <p:cNvPr id="15381" name="Text Box 18"/>
            <p:cNvSpPr txBox="1">
              <a:spLocks noChangeArrowheads="1"/>
            </p:cNvSpPr>
            <p:nvPr/>
          </p:nvSpPr>
          <p:spPr bwMode="auto">
            <a:xfrm>
              <a:off x="4607" y="1486"/>
              <a:ext cx="51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600" b="0">
                  <a:cs typeface="Times New Roman" pitchFamily="18" charset="0"/>
                </a:rPr>
                <a:t>α</a:t>
              </a:r>
              <a:r>
                <a:rPr lang="en-US" sz="1600" b="0" baseline="-25000">
                  <a:cs typeface="Times New Roman" pitchFamily="18" charset="0"/>
                </a:rPr>
                <a:t>3</a:t>
              </a:r>
              <a:endParaRPr lang="el-GR" sz="1600" b="0" baseline="-25000">
                <a:cs typeface="Times New Roman" pitchFamily="18" charset="0"/>
              </a:endParaRPr>
            </a:p>
          </p:txBody>
        </p:sp>
        <p:sp>
          <p:nvSpPr>
            <p:cNvPr id="15382" name="Text Box 19"/>
            <p:cNvSpPr txBox="1">
              <a:spLocks noChangeArrowheads="1"/>
            </p:cNvSpPr>
            <p:nvPr/>
          </p:nvSpPr>
          <p:spPr bwMode="auto">
            <a:xfrm>
              <a:off x="4686" y="1000"/>
              <a:ext cx="329" cy="288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>
                  <a:solidFill>
                    <a:srgbClr val="FFFFFF"/>
                  </a:solidFill>
                  <a:cs typeface="Times New Roman" pitchFamily="18" charset="0"/>
                </a:rPr>
                <a:t>Σ</a:t>
              </a:r>
            </a:p>
          </p:txBody>
        </p:sp>
        <p:cxnSp>
          <p:nvCxnSpPr>
            <p:cNvPr id="15383" name="AutoShape 20"/>
            <p:cNvCxnSpPr>
              <a:cxnSpLocks noChangeShapeType="1"/>
              <a:stCxn id="15379" idx="0"/>
            </p:cNvCxnSpPr>
            <p:nvPr/>
          </p:nvCxnSpPr>
          <p:spPr bwMode="auto">
            <a:xfrm rot="-5400000">
              <a:off x="4248" y="1038"/>
              <a:ext cx="338" cy="549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5384" name="AutoShape 21"/>
            <p:cNvSpPr>
              <a:spLocks noChangeArrowheads="1"/>
            </p:cNvSpPr>
            <p:nvPr/>
          </p:nvSpPr>
          <p:spPr bwMode="auto">
            <a:xfrm>
              <a:off x="5010" y="1079"/>
              <a:ext cx="111" cy="106"/>
            </a:xfrm>
            <a:prstGeom prst="rightArrow">
              <a:avLst>
                <a:gd name="adj1" fmla="val 50000"/>
                <a:gd name="adj2" fmla="val 26179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5385" name="Rectangle 22"/>
            <p:cNvSpPr>
              <a:spLocks noChangeArrowheads="1"/>
            </p:cNvSpPr>
            <p:nvPr/>
          </p:nvSpPr>
          <p:spPr bwMode="auto">
            <a:xfrm>
              <a:off x="5259" y="3097"/>
              <a:ext cx="108" cy="1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5386" name="Rectangle 23"/>
            <p:cNvSpPr>
              <a:spLocks noChangeArrowheads="1"/>
            </p:cNvSpPr>
            <p:nvPr/>
          </p:nvSpPr>
          <p:spPr bwMode="auto">
            <a:xfrm>
              <a:off x="4053" y="3421"/>
              <a:ext cx="108" cy="10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5387" name="Rectangle 24"/>
            <p:cNvSpPr>
              <a:spLocks noChangeArrowheads="1"/>
            </p:cNvSpPr>
            <p:nvPr/>
          </p:nvSpPr>
          <p:spPr bwMode="auto">
            <a:xfrm>
              <a:off x="3944" y="2126"/>
              <a:ext cx="108" cy="1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15370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538" y="1681163"/>
            <a:ext cx="220662" cy="220662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</p:spPr>
      </p:pic>
      <p:sp>
        <p:nvSpPr>
          <p:cNvPr id="2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249617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2" grpId="0" build="p"/>
      <p:bldP spid="5089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reeform 21"/>
          <p:cNvSpPr>
            <a:spLocks noChangeArrowheads="1"/>
          </p:cNvSpPr>
          <p:nvPr/>
        </p:nvSpPr>
        <p:spPr bwMode="auto">
          <a:xfrm>
            <a:off x="1905000" y="2017492"/>
            <a:ext cx="5461000" cy="2006600"/>
          </a:xfrm>
          <a:custGeom>
            <a:avLst/>
            <a:gdLst>
              <a:gd name="T0" fmla="*/ 4038694 w 6758248"/>
              <a:gd name="T1" fmla="*/ 62642 h 2540924"/>
              <a:gd name="T2" fmla="*/ 4272540 w 6758248"/>
              <a:gd name="T3" fmla="*/ 48386 h 2540924"/>
              <a:gd name="T4" fmla="*/ 3846462 w 6758248"/>
              <a:gd name="T5" fmla="*/ 305868 h 2540924"/>
              <a:gd name="T6" fmla="*/ 4367525 w 6758248"/>
              <a:gd name="T7" fmla="*/ 461394 h 2540924"/>
              <a:gd name="T8" fmla="*/ 3987583 w 6758248"/>
              <a:gd name="T9" fmla="*/ 513237 h 2540924"/>
              <a:gd name="T10" fmla="*/ 4351244 w 6758248"/>
              <a:gd name="T11" fmla="*/ 953893 h 2540924"/>
              <a:gd name="T12" fmla="*/ 3618495 w 6758248"/>
              <a:gd name="T13" fmla="*/ 787999 h 2540924"/>
              <a:gd name="T14" fmla="*/ 3998440 w 6758248"/>
              <a:gd name="T15" fmla="*/ 1239024 h 2540924"/>
              <a:gd name="T16" fmla="*/ 3276549 w 6758248"/>
              <a:gd name="T17" fmla="*/ 1042024 h 2540924"/>
              <a:gd name="T18" fmla="*/ 3455664 w 6758248"/>
              <a:gd name="T19" fmla="*/ 1575997 h 2540924"/>
              <a:gd name="T20" fmla="*/ 2842329 w 6758248"/>
              <a:gd name="T21" fmla="*/ 1093867 h 2540924"/>
              <a:gd name="T22" fmla="*/ 2424393 w 6758248"/>
              <a:gd name="T23" fmla="*/ 1420471 h 2540924"/>
              <a:gd name="T24" fmla="*/ 2332122 w 6758248"/>
              <a:gd name="T25" fmla="*/ 1088682 h 2540924"/>
              <a:gd name="T26" fmla="*/ 1925040 w 6758248"/>
              <a:gd name="T27" fmla="*/ 1384181 h 2540924"/>
              <a:gd name="T28" fmla="*/ 1805629 w 6758248"/>
              <a:gd name="T29" fmla="*/ 1088682 h 2540924"/>
              <a:gd name="T30" fmla="*/ 1420261 w 6758248"/>
              <a:gd name="T31" fmla="*/ 1430838 h 2540924"/>
              <a:gd name="T32" fmla="*/ 1300850 w 6758248"/>
              <a:gd name="T33" fmla="*/ 1088682 h 2540924"/>
              <a:gd name="T34" fmla="*/ 709226 w 6758248"/>
              <a:gd name="T35" fmla="*/ 1415287 h 2540924"/>
              <a:gd name="T36" fmla="*/ 872058 w 6758248"/>
              <a:gd name="T37" fmla="*/ 891683 h 2540924"/>
              <a:gd name="T38" fmla="*/ 74179 w 6758248"/>
              <a:gd name="T39" fmla="*/ 798367 h 2540924"/>
              <a:gd name="T40" fmla="*/ 426983 w 6758248"/>
              <a:gd name="T41" fmla="*/ 502868 h 2540924"/>
              <a:gd name="T42" fmla="*/ 361850 w 6758248"/>
              <a:gd name="T43" fmla="*/ 336974 h 2540924"/>
              <a:gd name="T44" fmla="*/ 128457 w 6758248"/>
              <a:gd name="T45" fmla="*/ 139973 h 2540924"/>
              <a:gd name="T46" fmla="*/ 806926 w 6758248"/>
              <a:gd name="T47" fmla="*/ 254026 h 2540924"/>
              <a:gd name="T48" fmla="*/ 1029463 w 6758248"/>
              <a:gd name="T49" fmla="*/ 20737 h 2540924"/>
              <a:gd name="T50" fmla="*/ 1311705 w 6758248"/>
              <a:gd name="T51" fmla="*/ 311052 h 2540924"/>
              <a:gd name="T52" fmla="*/ 1827342 w 6758248"/>
              <a:gd name="T53" fmla="*/ 31105 h 2540924"/>
              <a:gd name="T54" fmla="*/ 1832768 w 6758248"/>
              <a:gd name="T55" fmla="*/ 290315 h 2540924"/>
              <a:gd name="T56" fmla="*/ 2207283 w 6758248"/>
              <a:gd name="T57" fmla="*/ 10369 h 2540924"/>
              <a:gd name="T58" fmla="*/ 2158433 w 6758248"/>
              <a:gd name="T59" fmla="*/ 254026 h 2540924"/>
              <a:gd name="T60" fmla="*/ 2641503 w 6758248"/>
              <a:gd name="T61" fmla="*/ 5184 h 2540924"/>
              <a:gd name="T62" fmla="*/ 2608935 w 6758248"/>
              <a:gd name="T63" fmla="*/ 285131 h 2540924"/>
              <a:gd name="T64" fmla="*/ 3059438 w 6758248"/>
              <a:gd name="T65" fmla="*/ 10369 h 2540924"/>
              <a:gd name="T66" fmla="*/ 3048584 w 6758248"/>
              <a:gd name="T67" fmla="*/ 274763 h 2540924"/>
              <a:gd name="T68" fmla="*/ 3618495 w 6758248"/>
              <a:gd name="T69" fmla="*/ 5184 h 2540924"/>
              <a:gd name="T70" fmla="*/ 3390532 w 6758248"/>
              <a:gd name="T71" fmla="*/ 279948 h 2540924"/>
              <a:gd name="T72" fmla="*/ 4038694 w 6758248"/>
              <a:gd name="T73" fmla="*/ 62642 h 25409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758248"/>
              <a:gd name="T112" fmla="*/ 0 h 2540924"/>
              <a:gd name="T113" fmla="*/ 6758248 w 6758248"/>
              <a:gd name="T114" fmla="*/ 2540924 h 254092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758248" h="2540924">
                <a:moveTo>
                  <a:pt x="6185362" y="100446"/>
                </a:moveTo>
                <a:cubicBezTo>
                  <a:pt x="6410498" y="38562"/>
                  <a:pt x="6592570" y="12585"/>
                  <a:pt x="6543502" y="77586"/>
                </a:cubicBezTo>
                <a:cubicBezTo>
                  <a:pt x="6494434" y="142587"/>
                  <a:pt x="5866708" y="380077"/>
                  <a:pt x="5890953" y="490451"/>
                </a:cubicBezTo>
                <a:cubicBezTo>
                  <a:pt x="5915198" y="600825"/>
                  <a:pt x="6652953" y="684415"/>
                  <a:pt x="6688975" y="739833"/>
                </a:cubicBezTo>
                <a:cubicBezTo>
                  <a:pt x="6724997" y="795251"/>
                  <a:pt x="6111240" y="691343"/>
                  <a:pt x="6107084" y="822961"/>
                </a:cubicBezTo>
                <a:cubicBezTo>
                  <a:pt x="6102928" y="954579"/>
                  <a:pt x="6758248" y="1456113"/>
                  <a:pt x="6664037" y="1529542"/>
                </a:cubicBezTo>
                <a:cubicBezTo>
                  <a:pt x="6569826" y="1602971"/>
                  <a:pt x="5631873" y="1187335"/>
                  <a:pt x="5541818" y="1263535"/>
                </a:cubicBezTo>
                <a:cubicBezTo>
                  <a:pt x="5451763" y="1339735"/>
                  <a:pt x="6210992" y="1918855"/>
                  <a:pt x="6123709" y="1986742"/>
                </a:cubicBezTo>
                <a:cubicBezTo>
                  <a:pt x="6036426" y="2054629"/>
                  <a:pt x="5156662" y="1580804"/>
                  <a:pt x="5018117" y="1670859"/>
                </a:cubicBezTo>
                <a:cubicBezTo>
                  <a:pt x="4879572" y="1760914"/>
                  <a:pt x="5403273" y="2513216"/>
                  <a:pt x="5292437" y="2527070"/>
                </a:cubicBezTo>
                <a:cubicBezTo>
                  <a:pt x="5181601" y="2540924"/>
                  <a:pt x="4616334" y="1795550"/>
                  <a:pt x="4353098" y="1753986"/>
                </a:cubicBezTo>
                <a:cubicBezTo>
                  <a:pt x="4089862" y="1712422"/>
                  <a:pt x="3843251" y="2279074"/>
                  <a:pt x="3713018" y="2277688"/>
                </a:cubicBezTo>
                <a:cubicBezTo>
                  <a:pt x="3582785" y="2276303"/>
                  <a:pt x="3699164" y="1755371"/>
                  <a:pt x="3571702" y="1745673"/>
                </a:cubicBezTo>
                <a:cubicBezTo>
                  <a:pt x="3444240" y="1735975"/>
                  <a:pt x="3082636" y="2219499"/>
                  <a:pt x="2948247" y="2219499"/>
                </a:cubicBezTo>
                <a:cubicBezTo>
                  <a:pt x="2813858" y="2219499"/>
                  <a:pt x="2894214" y="1733204"/>
                  <a:pt x="2765367" y="1745673"/>
                </a:cubicBezTo>
                <a:cubicBezTo>
                  <a:pt x="2636520" y="1758142"/>
                  <a:pt x="2304011" y="2294313"/>
                  <a:pt x="2175164" y="2294313"/>
                </a:cubicBezTo>
                <a:cubicBezTo>
                  <a:pt x="2046317" y="2294313"/>
                  <a:pt x="2173778" y="1749829"/>
                  <a:pt x="1992284" y="1745673"/>
                </a:cubicBezTo>
                <a:cubicBezTo>
                  <a:pt x="1810790" y="1741517"/>
                  <a:pt x="1195648" y="2322022"/>
                  <a:pt x="1086197" y="2269375"/>
                </a:cubicBezTo>
                <a:cubicBezTo>
                  <a:pt x="976746" y="2216728"/>
                  <a:pt x="1497676" y="1594659"/>
                  <a:pt x="1335578" y="1429790"/>
                </a:cubicBezTo>
                <a:cubicBezTo>
                  <a:pt x="1173480" y="1264921"/>
                  <a:pt x="227214" y="1384070"/>
                  <a:pt x="113607" y="1280161"/>
                </a:cubicBezTo>
                <a:cubicBezTo>
                  <a:pt x="0" y="1176252"/>
                  <a:pt x="580506" y="929641"/>
                  <a:pt x="653935" y="806335"/>
                </a:cubicBezTo>
                <a:cubicBezTo>
                  <a:pt x="727364" y="683030"/>
                  <a:pt x="630382" y="637310"/>
                  <a:pt x="554182" y="540328"/>
                </a:cubicBezTo>
                <a:cubicBezTo>
                  <a:pt x="477982" y="443346"/>
                  <a:pt x="83128" y="246611"/>
                  <a:pt x="196735" y="224444"/>
                </a:cubicBezTo>
                <a:cubicBezTo>
                  <a:pt x="310342" y="202277"/>
                  <a:pt x="1005841" y="439189"/>
                  <a:pt x="1235826" y="407324"/>
                </a:cubicBezTo>
                <a:cubicBezTo>
                  <a:pt x="1465811" y="375459"/>
                  <a:pt x="1447800" y="18011"/>
                  <a:pt x="1576647" y="33251"/>
                </a:cubicBezTo>
                <a:cubicBezTo>
                  <a:pt x="1705494" y="48491"/>
                  <a:pt x="1805247" y="495993"/>
                  <a:pt x="2008909" y="498764"/>
                </a:cubicBezTo>
                <a:cubicBezTo>
                  <a:pt x="2212571" y="501535"/>
                  <a:pt x="2665614" y="55419"/>
                  <a:pt x="2798618" y="49877"/>
                </a:cubicBezTo>
                <a:cubicBezTo>
                  <a:pt x="2931622" y="44335"/>
                  <a:pt x="2709949" y="471055"/>
                  <a:pt x="2806931" y="465513"/>
                </a:cubicBezTo>
                <a:cubicBezTo>
                  <a:pt x="2903913" y="459971"/>
                  <a:pt x="3297382" y="26324"/>
                  <a:pt x="3380509" y="16626"/>
                </a:cubicBezTo>
                <a:cubicBezTo>
                  <a:pt x="3463636" y="6928"/>
                  <a:pt x="3194859" y="408710"/>
                  <a:pt x="3305695" y="407324"/>
                </a:cubicBezTo>
                <a:cubicBezTo>
                  <a:pt x="3416531" y="405939"/>
                  <a:pt x="3930534" y="0"/>
                  <a:pt x="4045527" y="8313"/>
                </a:cubicBezTo>
                <a:cubicBezTo>
                  <a:pt x="4160520" y="16626"/>
                  <a:pt x="3888971" y="455816"/>
                  <a:pt x="3995651" y="457201"/>
                </a:cubicBezTo>
                <a:cubicBezTo>
                  <a:pt x="4102331" y="458587"/>
                  <a:pt x="4573385" y="19397"/>
                  <a:pt x="4685607" y="16626"/>
                </a:cubicBezTo>
                <a:cubicBezTo>
                  <a:pt x="4797829" y="13855"/>
                  <a:pt x="4526280" y="441960"/>
                  <a:pt x="4668982" y="440575"/>
                </a:cubicBezTo>
                <a:cubicBezTo>
                  <a:pt x="4811684" y="439190"/>
                  <a:pt x="5454534" y="6928"/>
                  <a:pt x="5541818" y="8313"/>
                </a:cubicBezTo>
                <a:cubicBezTo>
                  <a:pt x="5629102" y="9699"/>
                  <a:pt x="5088775" y="401783"/>
                  <a:pt x="5192684" y="448888"/>
                </a:cubicBezTo>
                <a:lnTo>
                  <a:pt x="6185362" y="100446"/>
                </a:lnTo>
                <a:close/>
              </a:path>
            </a:pathLst>
          </a:cu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F8166F9-6153-4836-8CA0-69276788D7BC}" type="slidenum">
              <a:rPr lang="he-IL" smtClean="0"/>
              <a:pPr/>
              <a:t>22</a:t>
            </a:fld>
            <a:endParaRPr lang="en-US" dirty="0" smtClean="0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8919" name="TextBox 19"/>
          <p:cNvSpPr txBox="1">
            <a:spLocks noChangeArrowheads="1"/>
          </p:cNvSpPr>
          <p:nvPr/>
        </p:nvSpPr>
        <p:spPr bwMode="auto">
          <a:xfrm>
            <a:off x="2068513" y="2315942"/>
            <a:ext cx="49498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Sparse and Redundant Representations</a:t>
            </a:r>
          </a:p>
        </p:txBody>
      </p:sp>
      <p:sp>
        <p:nvSpPr>
          <p:cNvPr id="38920" name="TextBox 22"/>
          <p:cNvSpPr txBox="1">
            <a:spLocks noChangeArrowheads="1"/>
          </p:cNvSpPr>
          <p:nvPr/>
        </p:nvSpPr>
        <p:spPr bwMode="auto">
          <a:xfrm>
            <a:off x="952500" y="1219200"/>
            <a:ext cx="68961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Will review a </a:t>
            </a: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decade of 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tremendous                progress </a:t>
            </a: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in the field of </a:t>
            </a:r>
          </a:p>
        </p:txBody>
      </p: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592138" y="4921030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28663" y="5108355"/>
            <a:ext cx="20732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Theory</a:t>
            </a:r>
          </a:p>
        </p:txBody>
      </p:sp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3335338" y="4921030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352800" y="4923293"/>
            <a:ext cx="232886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Numerical Problems</a:t>
            </a:r>
            <a:endParaRPr lang="en-US" sz="4000" b="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6096000" y="4921030"/>
            <a:ext cx="2362200" cy="100012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240463" y="5010381"/>
            <a:ext cx="20732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Applications </a:t>
            </a:r>
            <a:r>
              <a:rPr lang="en-US" sz="16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(image processing)</a:t>
            </a:r>
            <a:endParaRPr lang="en-US" sz="2800" b="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 rot="-3231818">
            <a:off x="1811338" y="3932017"/>
            <a:ext cx="12287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28"/>
          <p:cNvSpPr>
            <a:spLocks/>
          </p:cNvSpPr>
          <p:nvPr/>
        </p:nvSpPr>
        <p:spPr bwMode="auto">
          <a:xfrm rot="-7697409">
            <a:off x="6197600" y="3847880"/>
            <a:ext cx="12287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28"/>
          <p:cNvSpPr>
            <a:spLocks/>
          </p:cNvSpPr>
          <p:nvPr/>
        </p:nvSpPr>
        <p:spPr bwMode="auto">
          <a:xfrm rot="-5400000">
            <a:off x="3981450" y="3933605"/>
            <a:ext cx="936625" cy="708025"/>
          </a:xfrm>
          <a:custGeom>
            <a:avLst/>
            <a:gdLst>
              <a:gd name="T0" fmla="*/ 2147483647 w 567"/>
              <a:gd name="T1" fmla="*/ 2147483647 h 446"/>
              <a:gd name="T2" fmla="*/ 2147483647 w 567"/>
              <a:gd name="T3" fmla="*/ 2147483647 h 446"/>
              <a:gd name="T4" fmla="*/ 2147483647 w 567"/>
              <a:gd name="T5" fmla="*/ 0 h 446"/>
              <a:gd name="T6" fmla="*/ 2147483647 w 567"/>
              <a:gd name="T7" fmla="*/ 2147483647 h 446"/>
              <a:gd name="T8" fmla="*/ 2147483647 w 567"/>
              <a:gd name="T9" fmla="*/ 2147483647 h 446"/>
              <a:gd name="T10" fmla="*/ 2147483647 w 567"/>
              <a:gd name="T11" fmla="*/ 2147483647 h 446"/>
              <a:gd name="T12" fmla="*/ 2147483647 w 567"/>
              <a:gd name="T13" fmla="*/ 2147483647 h 446"/>
              <a:gd name="T14" fmla="*/ 2147483647 w 567"/>
              <a:gd name="T15" fmla="*/ 2147483647 h 446"/>
              <a:gd name="T16" fmla="*/ 2147483647 w 567"/>
              <a:gd name="T17" fmla="*/ 2147483647 h 4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446"/>
              <a:gd name="T29" fmla="*/ 567 w 567"/>
              <a:gd name="T30" fmla="*/ 446 h 44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446">
                <a:moveTo>
                  <a:pt x="532" y="30"/>
                </a:moveTo>
                <a:cubicBezTo>
                  <a:pt x="497" y="25"/>
                  <a:pt x="300" y="175"/>
                  <a:pt x="261" y="170"/>
                </a:cubicBezTo>
                <a:cubicBezTo>
                  <a:pt x="222" y="165"/>
                  <a:pt x="338" y="0"/>
                  <a:pt x="296" y="0"/>
                </a:cubicBezTo>
                <a:cubicBezTo>
                  <a:pt x="254" y="0"/>
                  <a:pt x="0" y="98"/>
                  <a:pt x="11" y="170"/>
                </a:cubicBezTo>
                <a:cubicBezTo>
                  <a:pt x="22" y="242"/>
                  <a:pt x="318" y="416"/>
                  <a:pt x="361" y="431"/>
                </a:cubicBezTo>
                <a:cubicBezTo>
                  <a:pt x="404" y="446"/>
                  <a:pt x="244" y="276"/>
                  <a:pt x="271" y="260"/>
                </a:cubicBezTo>
                <a:cubicBezTo>
                  <a:pt x="298" y="244"/>
                  <a:pt x="494" y="346"/>
                  <a:pt x="527" y="336"/>
                </a:cubicBezTo>
                <a:cubicBezTo>
                  <a:pt x="560" y="326"/>
                  <a:pt x="467" y="253"/>
                  <a:pt x="471" y="200"/>
                </a:cubicBezTo>
                <a:cubicBezTo>
                  <a:pt x="475" y="147"/>
                  <a:pt x="567" y="35"/>
                  <a:pt x="532" y="30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9366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1" descr="http://www.worldpress.org/images/maps/world_600w.jpg"/>
          <p:cNvPicPr>
            <a:picLocks noChangeAspect="1" noChangeArrowheads="1"/>
          </p:cNvPicPr>
          <p:nvPr/>
        </p:nvPicPr>
        <p:blipFill>
          <a:blip r:embed="rId3" cstate="print">
            <a:lum bright="-72000" contrast="-68000"/>
          </a:blip>
          <a:srcRect/>
          <a:stretch>
            <a:fillRect/>
          </a:stretch>
        </p:blipFill>
        <p:spPr bwMode="auto">
          <a:xfrm>
            <a:off x="0" y="1131888"/>
            <a:ext cx="9144000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/>
              <a:pPr/>
              <a:t>23</a:t>
            </a:fld>
            <a:endParaRPr lang="en-US" smtClean="0"/>
          </a:p>
        </p:txBody>
      </p:sp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Who is Working on This?  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16391" name="Text Box 4"/>
          <p:cNvSpPr txBox="1">
            <a:spLocks noChangeArrowheads="1"/>
          </p:cNvSpPr>
          <p:nvPr/>
        </p:nvSpPr>
        <p:spPr bwMode="auto">
          <a:xfrm>
            <a:off x="765174" y="1187450"/>
            <a:ext cx="8378826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Donoho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Candes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Stanford </a:t>
            </a: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Tropp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CalTech</a:t>
            </a:r>
            <a:endParaRPr lang="en-US" sz="2000" b="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Baraniuk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W. Yin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Rice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Texas</a:t>
            </a:r>
          </a:p>
          <a:p>
            <a:pPr algn="l">
              <a:spcBef>
                <a:spcPct val="45000"/>
              </a:spcBef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Gilbert,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Vershynin, Plan–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U-Michigan</a:t>
            </a:r>
          </a:p>
          <a:p>
            <a:pPr algn="l">
              <a:spcBef>
                <a:spcPct val="45000"/>
              </a:spcBef>
            </a:pPr>
            <a:r>
              <a:rPr lang="en-US" sz="20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Gribonval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Fuchs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INRIA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France 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Starck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CEA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France </a:t>
            </a: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Vandergheynst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EPFL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wiss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Rao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Delgado 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UC San-Diego</a:t>
            </a:r>
          </a:p>
          <a:p>
            <a:pPr algn="l">
              <a:spcBef>
                <a:spcPct val="45000"/>
              </a:spcBef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Do, Ma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U-Illinois</a:t>
            </a: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Davies – </a:t>
            </a:r>
            <a:r>
              <a:rPr lang="en-US" sz="2000" b="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Edinbourgh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UK</a:t>
            </a: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Elad, </a:t>
            </a:r>
            <a:r>
              <a:rPr lang="en-US" sz="20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Zibulevsky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Bruckstein, Eldar, Segev, Beck, Mendelson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Technion</a:t>
            </a:r>
          </a:p>
        </p:txBody>
      </p:sp>
      <p:pic>
        <p:nvPicPr>
          <p:cNvPr id="16392" name="Picture 5" descr="Stanford_U_of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950" y="1193800"/>
            <a:ext cx="2762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6" descr="calte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750" y="1635125"/>
            <a:ext cx="3524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Picture 7" descr="ric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" y="2100263"/>
            <a:ext cx="3460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8" descr="cc40378bfc9614a14500fbd6db90869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813" y="2540000"/>
            <a:ext cx="3603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9" descr="logo_inri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525" y="2990850"/>
            <a:ext cx="3746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10" descr="arrowl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0513" y="3435350"/>
            <a:ext cx="4746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8" name="Picture 11" descr="logo_epfl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450" y="3846513"/>
            <a:ext cx="7207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9" name="Picture 12" descr="ucsdLogo2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1313" y="4267200"/>
            <a:ext cx="4238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0" name="Picture 13" descr="UIUC Logo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90538" y="4719638"/>
            <a:ext cx="2746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70" name="Picture 14" descr="TechnionSign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04690" y="5592536"/>
            <a:ext cx="260465" cy="41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909457" y="1255713"/>
            <a:ext cx="642946" cy="344487"/>
            <a:chOff x="6313714" y="2275114"/>
            <a:chExt cx="1480457" cy="783772"/>
          </a:xfrm>
        </p:grpSpPr>
        <p:sp>
          <p:nvSpPr>
            <p:cNvPr id="16413" name="Rectangle 17"/>
            <p:cNvSpPr>
              <a:spLocks noChangeArrowheads="1"/>
            </p:cNvSpPr>
            <p:nvPr/>
          </p:nvSpPr>
          <p:spPr bwMode="auto">
            <a:xfrm>
              <a:off x="6313714" y="2275114"/>
              <a:ext cx="1480457" cy="78377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16414" name="Picture 18" descr="mit school of engineering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333218" y="2305276"/>
              <a:ext cx="1428750" cy="733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403" name="Picture 20" descr="ראה תמונה בגודל מלא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077968" y="1690688"/>
            <a:ext cx="4635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5" name="Picture 24" descr="ראה תמונה בגודל מלא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052568" y="2562225"/>
            <a:ext cx="4889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06" name="Picture 26" descr="ראה תמונה בגודל מלא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162105" y="2998788"/>
            <a:ext cx="379413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7" name="Text Box 4"/>
          <p:cNvSpPr txBox="1">
            <a:spLocks noChangeArrowheads="1"/>
          </p:cNvSpPr>
          <p:nvPr/>
        </p:nvSpPr>
        <p:spPr bwMode="auto">
          <a:xfrm>
            <a:off x="5522468" y="1187450"/>
            <a:ext cx="3948112" cy="441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Goyal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MIT</a:t>
            </a: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Mallat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Ecole-Polytec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Paris</a:t>
            </a: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Nowak, Willet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Wisconsin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Coifman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Yale</a:t>
            </a:r>
          </a:p>
          <a:p>
            <a:pPr algn="l">
              <a:spcBef>
                <a:spcPct val="45000"/>
              </a:spcBef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Romberg – 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GaTech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Lustig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Wainwright – 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Berkeley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Sapiro, </a:t>
            </a:r>
            <a:r>
              <a:rPr lang="en-US" sz="20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Daubachies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Duke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45000"/>
              </a:spcBef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Friedlander 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UBC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Canada</a:t>
            </a:r>
          </a:p>
          <a:p>
            <a:pPr algn="l">
              <a:spcBef>
                <a:spcPct val="45000"/>
              </a:spcBef>
            </a:pPr>
            <a:r>
              <a:rPr lang="en-US" sz="20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Tarokh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Harvard</a:t>
            </a:r>
          </a:p>
          <a:p>
            <a:pPr algn="l">
              <a:spcBef>
                <a:spcPct val="45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Cohen, </a:t>
            </a:r>
            <a:r>
              <a:rPr lang="en-US" sz="20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Combettes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Paris VI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408" name="Picture 28" descr="http://upload.wikimedia.org/wikipedia/en/thumb/c/ce/University_of_California_Seal.svg/300px-University_of_California_Seal.svg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112893" y="3436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10" name="Picture 32" descr="http://t3.gstatic.com/images?q=tbn:3tFXiNB8shjqPM:http://www.bearspage.info/h/tra/ca/bc/va/i/se/ubclogo.jpg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260530" y="4251325"/>
            <a:ext cx="29051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11" name="Picture 34" descr="ראה תמונה בגודל מלא">
            <a:hlinkClick r:id="rId31"/>
          </p:cNvPr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247830" y="4705350"/>
            <a:ext cx="312738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970" name="Picture 2" descr="The University of Edinburgh - home">
            <a:hlinkClick r:id="rId33"/>
          </p:cNvPr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61725" y="5151438"/>
            <a:ext cx="400276" cy="400276"/>
          </a:xfrm>
          <a:prstGeom prst="rect">
            <a:avLst/>
          </a:prstGeom>
          <a:noFill/>
        </p:spPr>
      </p:pic>
      <p:pic>
        <p:nvPicPr>
          <p:cNvPr id="211972" name="Picture 4" descr="http://www.unica-network.eu/sites/default/files/imagecache/partner-m/france2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185002" y="5135561"/>
            <a:ext cx="421142" cy="421142"/>
          </a:xfrm>
          <a:prstGeom prst="rect">
            <a:avLst/>
          </a:prstGeom>
          <a:noFill/>
        </p:spPr>
      </p:pic>
      <p:sp>
        <p:nvSpPr>
          <p:cNvPr id="3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pic>
        <p:nvPicPr>
          <p:cNvPr id="82946" name="Picture 2" descr="Duke logo shown her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20" y="3888169"/>
            <a:ext cx="498348" cy="2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http://upload.wikimedia.org/wikipedia/en/c/cf/University_of_Wisconsin_La_Crosse_seal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29" y="2125820"/>
            <a:ext cx="369211" cy="35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6122" y="1184747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Donoho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8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/>
              <a:pPr/>
              <a:t>24</a:t>
            </a:fld>
            <a:endParaRPr lang="en-US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David L. </a:t>
            </a:r>
            <a:r>
              <a:rPr lang="en-US" sz="3600" b="0" dirty="0" err="1" smtClean="0">
                <a:solidFill>
                  <a:schemeClr val="bg1"/>
                </a:solidFill>
                <a:latin typeface="Tahoma" pitchFamily="34" charset="0"/>
              </a:rPr>
              <a:t>Donoho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3484562" cy="682625"/>
          </a:xfrm>
          <a:noFill/>
        </p:spPr>
        <p:txBody>
          <a:bodyPr/>
          <a:lstStyle/>
          <a:p>
            <a:r>
              <a:rPr lang="en-US" dirty="0" smtClean="0">
                <a:cs typeface="Tahoma" pitchFamily="34" charset="0"/>
              </a:rPr>
              <a:t>Sparse and Redundant Representation Modeling of Signals – Theory and Applications </a:t>
            </a:r>
          </a:p>
          <a:p>
            <a:r>
              <a:rPr lang="en-US" dirty="0" smtClean="0"/>
              <a:t>By: Michael Elad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6575" y="2340387"/>
            <a:ext cx="4827185" cy="3592210"/>
            <a:chOff x="3976575" y="2340387"/>
            <a:chExt cx="4827185" cy="3592210"/>
          </a:xfrm>
        </p:grpSpPr>
        <p:pic>
          <p:nvPicPr>
            <p:cNvPr id="133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2" t="28434"/>
            <a:stretch/>
          </p:blipFill>
          <p:spPr bwMode="auto">
            <a:xfrm>
              <a:off x="3976575" y="2798170"/>
              <a:ext cx="4827184" cy="3134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508"/>
            <a:stretch/>
          </p:blipFill>
          <p:spPr bwMode="auto">
            <a:xfrm>
              <a:off x="3976576" y="2340387"/>
              <a:ext cx="4827184" cy="457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24" name="Picture 4" descr="http://statweb.stanford.edu/~donoho/img/donoh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89" y="152400"/>
            <a:ext cx="174551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7175" y="1213660"/>
            <a:ext cx="676031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extremely talented mathematician and statistician from the Stanford Statistics Department.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en-US" sz="105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 is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among the few                                           who founded this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field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		      sparse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redundant                                     representations and its                                            spin-off topic of                                           compressed sensing.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en-US" sz="105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2013 he won the                                            Shaw prize (“the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			    Nobel of the east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”).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81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0.27795 -0.0724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-36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/>
              <a:pPr/>
              <a:t>25</a:t>
            </a:fld>
            <a:endParaRPr lang="en-US" smtClean="0"/>
          </a:p>
        </p:txBody>
      </p:sp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0" y="762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Field is rapidly </a:t>
            </a:r>
            <a:r>
              <a:rPr lang="en-US" sz="6000" b="0" dirty="0" smtClean="0">
                <a:solidFill>
                  <a:schemeClr val="bg1"/>
                </a:solidFill>
                <a:latin typeface="Tahoma" pitchFamily="34" charset="0"/>
              </a:rPr>
              <a:t>Growing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… 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" y="1266825"/>
            <a:ext cx="8505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ing ISI-Web-of-Science (October 11</a:t>
            </a:r>
            <a:r>
              <a:rPr lang="en-US" b="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2015): 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Topic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=((spars* and (represent* or 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approx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 or solution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	          and (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dictionary or pursuit)) or </a:t>
            </a:r>
            <a:endParaRPr lang="en-US" sz="2000" b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(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compres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 and </a:t>
            </a:r>
            <a:r>
              <a:rPr lang="en-US" sz="2000" b="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sens</a:t>
            </a:r>
            <a:r>
              <a:rPr lang="en-US" sz="2000" b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 and spars</a:t>
            </a:r>
            <a:r>
              <a:rPr lang="en-US" sz="20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*))</a:t>
            </a:r>
          </a:p>
          <a:p>
            <a:pPr algn="l"/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led to 3927 papers (it was ~3000 papers a year ago)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 is how                                                                                              they spread                                                                                       over time                                                                          (with ~92000                                                                   citations):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24"/>
          <a:stretch/>
        </p:blipFill>
        <p:spPr bwMode="auto">
          <a:xfrm>
            <a:off x="2574266" y="3139005"/>
            <a:ext cx="3192792" cy="28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5"/>
          <a:stretch/>
        </p:blipFill>
        <p:spPr bwMode="auto">
          <a:xfrm>
            <a:off x="5830590" y="3139004"/>
            <a:ext cx="3180518" cy="28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61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46" y="579437"/>
            <a:ext cx="35306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/>
              <a:pPr/>
              <a:t>26</a:t>
            </a:fld>
            <a:endParaRPr lang="en-US" smtClean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Which Countries?  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>
            <a:off x="4476099" y="2035843"/>
            <a:ext cx="1220471" cy="59365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28" y="868881"/>
            <a:ext cx="3195245" cy="558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97B50B4-3626-4CFD-AF36-E9017E5C677E}" type="slidenum">
              <a:rPr lang="he-IL" smtClean="0"/>
              <a:pPr/>
              <a:t>27</a:t>
            </a:fld>
            <a:endParaRPr lang="en-US" smtClean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Who 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i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s Publishing in This Area?  </a:t>
            </a:r>
            <a:endParaRPr lang="en-US" sz="4800" b="0" dirty="0">
              <a:solidFill>
                <a:schemeClr val="bg1"/>
              </a:solidFill>
              <a:latin typeface="Monotype Corsiva" pitchFamily="66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474002" y="1849952"/>
            <a:ext cx="692785" cy="14478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>
            <a:off x="4474003" y="1645248"/>
            <a:ext cx="692785" cy="14478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Bent Arrow 2"/>
          <p:cNvSpPr/>
          <p:nvPr/>
        </p:nvSpPr>
        <p:spPr bwMode="auto">
          <a:xfrm>
            <a:off x="3805753" y="1418987"/>
            <a:ext cx="1385180" cy="419429"/>
          </a:xfrm>
          <a:prstGeom prst="bentArrow">
            <a:avLst>
              <a:gd name="adj1" fmla="val 18005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745" y="1834852"/>
            <a:ext cx="3403328" cy="31700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Lei – </a:t>
            </a:r>
            <a:r>
              <a:rPr lang="en-US" sz="2000" b="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Xidian</a:t>
            </a:r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Radar 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Lei – HK Polytech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Li – </a:t>
            </a:r>
            <a:r>
              <a:rPr lang="en-US" sz="2000" b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Xidian</a:t>
            </a:r>
            <a:r>
              <a:rPr 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EE</a:t>
            </a:r>
          </a:p>
          <a:p>
            <a:pPr algn="l"/>
            <a:r>
              <a:rPr 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Li – </a:t>
            </a:r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Tsinghua Univ.</a:t>
            </a:r>
            <a:endPara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Long – </a:t>
            </a:r>
            <a:r>
              <a:rPr lang="en-US" sz="2000" b="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Xidian</a:t>
            </a:r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</a:t>
            </a:r>
            <a:r>
              <a:rPr lang="en-US" sz="2000" b="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</a:t>
            </a:r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Xi An Jiao Tong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Liang – Chongqing 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Liao – </a:t>
            </a:r>
            <a:r>
              <a:rPr lang="en-US" sz="2000" b="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Xidian</a:t>
            </a:r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Lin – Beijing Univ</a:t>
            </a:r>
            <a:r>
              <a:rPr lang="en-US" sz="20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="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Zhang Lu – Capital Med. </a:t>
            </a:r>
            <a:endParaRPr lang="en-US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85093" y="1141314"/>
            <a:ext cx="907941" cy="4903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citations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709</a:t>
            </a:r>
            <a:endParaRPr lang="en-US" sz="12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7966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1685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156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188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844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636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13947</a:t>
            </a:r>
          </a:p>
          <a:p>
            <a:pPr algn="l">
              <a:spcBef>
                <a:spcPts val="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1140</a:t>
            </a:r>
            <a:endParaRPr lang="en-US" sz="1200" b="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1373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l">
              <a:spcBef>
                <a:spcPts val="200"/>
              </a:spcBef>
            </a:pPr>
            <a:r>
              <a:rPr lang="en-US" sz="12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b="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3" grpId="0" animBg="1"/>
      <p:bldP spid="4" grpId="0" uiExpand="1" build="p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5EA610-B8A8-48D4-897D-1C18DBB53308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28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2532" y="2095500"/>
            <a:ext cx="5901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 </a:t>
            </a:r>
            <a:r>
              <a:rPr lang="en-US" sz="3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3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 Few Examples for the Things That We Did With This Model So Far …</a:t>
            </a:r>
            <a:endParaRPr lang="en-US" sz="36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5EA610-B8A8-48D4-897D-1C18DBB53308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29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0245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Image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Separation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Starck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, Elad, &amp;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Donoho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(`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04)]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195513" y="1133475"/>
            <a:ext cx="4983162" cy="4918075"/>
            <a:chOff x="1383" y="714"/>
            <a:chExt cx="3139" cy="3098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 flipV="1">
              <a:off x="1383" y="714"/>
              <a:ext cx="3117" cy="27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 rot="5400000" flipV="1">
              <a:off x="1394" y="2252"/>
              <a:ext cx="3093" cy="27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 flipV="1">
              <a:off x="1405" y="2237"/>
              <a:ext cx="3117" cy="27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657225" y="1201738"/>
            <a:ext cx="1719263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 original image - Galaxy SBS 0335-052 as photographed by Gemini</a:t>
            </a: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11175" y="4643438"/>
            <a:ext cx="171926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 texture part spanned by global DCT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7188200" y="4676775"/>
            <a:ext cx="16748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 residual being additive noise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7196138" y="1169988"/>
            <a:ext cx="19319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 Cartoon part spanned by wavelets </a:t>
            </a:r>
          </a:p>
        </p:txBody>
      </p:sp>
      <p:pic>
        <p:nvPicPr>
          <p:cNvPr id="30" name="Picture 17" descr="Original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1166813"/>
            <a:ext cx="2386013" cy="23860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1" name="Picture 21" descr="Basis_Pursuit_2_Wavelets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1550" y="1163638"/>
            <a:ext cx="2386013" cy="23860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2" name="Picture 22" descr="Basis_Pursuit_2_Ridgelets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3625" y="3624263"/>
            <a:ext cx="2386013" cy="23860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33" name="Picture 31" descr="Basis_Pursuit_2_residual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1550" y="3621088"/>
            <a:ext cx="2386013" cy="23860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8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171700" y="1382486"/>
            <a:ext cx="4655820" cy="142602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My Answer </a:t>
            </a:r>
            <a:r>
              <a:rPr lang="en-US" sz="3600" b="0" dirty="0" smtClean="0">
                <a:solidFill>
                  <a:schemeClr val="bg2">
                    <a:lumMod val="50000"/>
                  </a:schemeClr>
                </a:solidFill>
                <a:latin typeface="Tahoma" pitchFamily="34" charset="0"/>
              </a:rPr>
              <a:t>(For Now)</a:t>
            </a:r>
            <a:endParaRPr lang="en-US" sz="3600" b="0" dirty="0">
              <a:solidFill>
                <a:schemeClr val="bg2">
                  <a:lumMod val="50000"/>
                </a:schemeClr>
              </a:solidFill>
              <a:latin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1081" y="1399894"/>
            <a:ext cx="4802776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New Transform for Signals</a:t>
            </a:r>
            <a:endParaRPr lang="he-IL" sz="44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771" y="3167743"/>
            <a:ext cx="7979229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are all well-aware of the idea of transforming a signal and changing its representation.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apply a transform to gain something – efficiency, simplicity of the subsequent processing, speed, …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There is a new transform in town, based on sparse and redundant representations. </a:t>
            </a:r>
          </a:p>
          <a:p>
            <a:pPr marL="358775" indent="-358775" algn="l">
              <a:buFont typeface="Wingdings" pitchFamily="2" charset="2"/>
              <a:buChar char="q"/>
            </a:pP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29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229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7CAE192-6A31-4A56-A4A9-44DCD281196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30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2293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Rectangle 14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err="1">
                <a:solidFill>
                  <a:schemeClr val="bg1"/>
                </a:solidFill>
                <a:latin typeface="Tahoma" pitchFamily="34" charset="0"/>
              </a:rPr>
              <a:t>Inpainting</a:t>
            </a:r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Starck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, Elad, and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Donoho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(‘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05)]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4522788" y="1187450"/>
            <a:ext cx="74612" cy="4800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4575175" y="1225550"/>
            <a:ext cx="3903663" cy="4708525"/>
            <a:chOff x="2882" y="772"/>
            <a:chExt cx="2459" cy="2966"/>
          </a:xfrm>
        </p:grpSpPr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4366" y="2105"/>
              <a:ext cx="97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Outcome</a:t>
              </a:r>
            </a:p>
          </p:txBody>
        </p:sp>
        <p:pic>
          <p:nvPicPr>
            <p:cNvPr id="26" name="Picture 20"/>
            <p:cNvPicPr>
              <a:picLocks noChangeAspect="1" noChangeArrowheads="1"/>
            </p:cNvPicPr>
            <p:nvPr/>
          </p:nvPicPr>
          <p:blipFill>
            <a:blip r:embed="rId3" cstate="print"/>
            <a:srcRect l="50601"/>
            <a:stretch>
              <a:fillRect/>
            </a:stretch>
          </p:blipFill>
          <p:spPr bwMode="auto">
            <a:xfrm>
              <a:off x="2882" y="772"/>
              <a:ext cx="1478" cy="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8" name="Group 21"/>
          <p:cNvGrpSpPr>
            <a:grpSpLocks/>
          </p:cNvGrpSpPr>
          <p:nvPr/>
        </p:nvGrpSpPr>
        <p:grpSpPr bwMode="auto">
          <a:xfrm>
            <a:off x="390525" y="1230313"/>
            <a:ext cx="4119563" cy="4708525"/>
            <a:chOff x="246" y="775"/>
            <a:chExt cx="2595" cy="2966"/>
          </a:xfrm>
        </p:grpSpPr>
        <p:pic>
          <p:nvPicPr>
            <p:cNvPr id="29" name="Picture 17"/>
            <p:cNvPicPr>
              <a:picLocks noChangeAspect="1" noChangeArrowheads="1"/>
            </p:cNvPicPr>
            <p:nvPr/>
          </p:nvPicPr>
          <p:blipFill>
            <a:blip r:embed="rId4" cstate="print"/>
            <a:srcRect l="301" r="50870"/>
            <a:stretch>
              <a:fillRect/>
            </a:stretch>
          </p:blipFill>
          <p:spPr bwMode="auto">
            <a:xfrm>
              <a:off x="1380" y="775"/>
              <a:ext cx="1461" cy="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246" y="2153"/>
              <a:ext cx="11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Source</a:t>
              </a:r>
            </a:p>
          </p:txBody>
        </p:sp>
      </p:grp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2190749" y="3551238"/>
            <a:ext cx="4778375" cy="714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5EA610-B8A8-48D4-897D-1C18DBB53308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31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5354638" y="1719263"/>
            <a:ext cx="3660775" cy="3976687"/>
            <a:chOff x="3131" y="1509"/>
            <a:chExt cx="2306" cy="2505"/>
          </a:xfrm>
        </p:grpSpPr>
        <p:pic>
          <p:nvPicPr>
            <p:cNvPr id="10260" name="Picture 18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" y="1509"/>
              <a:ext cx="2061" cy="206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1" name="Text Box 19"/>
            <p:cNvSpPr txBox="1">
              <a:spLocks noChangeArrowheads="1"/>
            </p:cNvSpPr>
            <p:nvPr/>
          </p:nvSpPr>
          <p:spPr bwMode="auto">
            <a:xfrm>
              <a:off x="3131" y="3572"/>
              <a:ext cx="230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Initial dictionary (overcomplete DCT) 64×256</a:t>
              </a:r>
            </a:p>
          </p:txBody>
        </p:sp>
      </p:grpSp>
      <p:sp>
        <p:nvSpPr>
          <p:cNvPr id="10245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Image Denoising (Gray)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[Elad &amp; 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Aharon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 (`06)]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365125" y="1116013"/>
            <a:ext cx="3621088" cy="2346325"/>
            <a:chOff x="230" y="703"/>
            <a:chExt cx="2281" cy="1478"/>
          </a:xfrm>
        </p:grpSpPr>
        <p:sp>
          <p:nvSpPr>
            <p:cNvPr id="10258" name="Text Box 5"/>
            <p:cNvSpPr txBox="1">
              <a:spLocks noChangeArrowheads="1"/>
            </p:cNvSpPr>
            <p:nvPr/>
          </p:nvSpPr>
          <p:spPr bwMode="auto">
            <a:xfrm>
              <a:off x="1661" y="703"/>
              <a:ext cx="85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Source</a:t>
              </a:r>
            </a:p>
          </p:txBody>
        </p:sp>
        <p:pic>
          <p:nvPicPr>
            <p:cNvPr id="10259" name="Picture 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"/>
            <a:stretch>
              <a:fillRect/>
            </a:stretch>
          </p:blipFill>
          <p:spPr bwMode="auto">
            <a:xfrm>
              <a:off x="230" y="753"/>
              <a:ext cx="1428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695575" y="1847850"/>
            <a:ext cx="2509838" cy="2686050"/>
            <a:chOff x="1698" y="1164"/>
            <a:chExt cx="1581" cy="1692"/>
          </a:xfrm>
        </p:grpSpPr>
        <p:sp>
          <p:nvSpPr>
            <p:cNvPr id="10256" name="Text Box 8"/>
            <p:cNvSpPr txBox="1">
              <a:spLocks noChangeArrowheads="1"/>
            </p:cNvSpPr>
            <p:nvPr/>
          </p:nvSpPr>
          <p:spPr bwMode="auto">
            <a:xfrm>
              <a:off x="1698" y="2606"/>
              <a:ext cx="15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Result 30.829dB</a:t>
              </a:r>
            </a:p>
          </p:txBody>
        </p:sp>
        <p:pic>
          <p:nvPicPr>
            <p:cNvPr id="10257" name="Picture 9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" t="490"/>
            <a:stretch>
              <a:fillRect/>
            </a:stretch>
          </p:blipFill>
          <p:spPr bwMode="auto">
            <a:xfrm>
              <a:off x="1698" y="1164"/>
              <a:ext cx="1428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5280025" y="1724025"/>
            <a:ext cx="3660775" cy="3981450"/>
            <a:chOff x="3326" y="1086"/>
            <a:chExt cx="2306" cy="2508"/>
          </a:xfrm>
        </p:grpSpPr>
        <p:pic>
          <p:nvPicPr>
            <p:cNvPr id="10254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368"/>
            <a:stretch>
              <a:fillRect/>
            </a:stretch>
          </p:blipFill>
          <p:spPr bwMode="auto">
            <a:xfrm>
              <a:off x="3435" y="1086"/>
              <a:ext cx="2061" cy="206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5" name="Text Box 11"/>
            <p:cNvSpPr txBox="1">
              <a:spLocks noChangeArrowheads="1"/>
            </p:cNvSpPr>
            <p:nvPr/>
          </p:nvSpPr>
          <p:spPr bwMode="auto">
            <a:xfrm>
              <a:off x="3326" y="3152"/>
              <a:ext cx="2306" cy="4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The obtained dictionary after  10 iterations</a:t>
              </a:r>
            </a:p>
          </p:txBody>
        </p:sp>
      </p:grp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365125" y="3517900"/>
            <a:ext cx="4279900" cy="2282825"/>
            <a:chOff x="230" y="2216"/>
            <a:chExt cx="2696" cy="1438"/>
          </a:xfrm>
        </p:grpSpPr>
        <p:pic>
          <p:nvPicPr>
            <p:cNvPr id="10251" name="Picture 13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"/>
            <a:stretch>
              <a:fillRect/>
            </a:stretch>
          </p:blipFill>
          <p:spPr bwMode="auto">
            <a:xfrm>
              <a:off x="230" y="2216"/>
              <a:ext cx="1428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2" name="Text Box 14"/>
            <p:cNvSpPr txBox="1">
              <a:spLocks noChangeArrowheads="1"/>
            </p:cNvSpPr>
            <p:nvPr/>
          </p:nvSpPr>
          <p:spPr bwMode="auto">
            <a:xfrm>
              <a:off x="1636" y="3136"/>
              <a:ext cx="12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sz="2000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Noisy image </a:t>
              </a:r>
            </a:p>
          </p:txBody>
        </p:sp>
        <p:graphicFrame>
          <p:nvGraphicFramePr>
            <p:cNvPr id="10253" name="Object 15"/>
            <p:cNvGraphicFramePr>
              <a:graphicFrameLocks noChangeAspect="1"/>
            </p:cNvGraphicFramePr>
            <p:nvPr/>
          </p:nvGraphicFramePr>
          <p:xfrm>
            <a:off x="1826" y="3408"/>
            <a:ext cx="65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3" name="משוואה" r:id="rId9" imgW="538920" imgH="176760" progId="Equation.3">
                    <p:embed/>
                  </p:oleObj>
                </mc:Choice>
                <mc:Fallback>
                  <p:oleObj name="משוואה" r:id="rId9" imgW="538920" imgH="176760" progId="Equation.3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3408"/>
                          <a:ext cx="650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0869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126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04A11A-D6A5-47D8-ADE3-131C14FD7B7D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32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19150" y="2146300"/>
            <a:ext cx="8147050" cy="2914650"/>
            <a:chOff x="628" y="777"/>
            <a:chExt cx="5132" cy="1836"/>
          </a:xfrm>
        </p:grpSpPr>
        <p:pic>
          <p:nvPicPr>
            <p:cNvPr id="11272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0"/>
            <a:stretch>
              <a:fillRect/>
            </a:stretch>
          </p:blipFill>
          <p:spPr bwMode="auto">
            <a:xfrm>
              <a:off x="629" y="791"/>
              <a:ext cx="4452" cy="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 Box 6"/>
            <p:cNvSpPr txBox="1">
              <a:spLocks noChangeArrowheads="1"/>
            </p:cNvSpPr>
            <p:nvPr/>
          </p:nvSpPr>
          <p:spPr bwMode="auto">
            <a:xfrm>
              <a:off x="628" y="2325"/>
              <a:ext cx="5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b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  Original            Noisy (12.77dB)     Result  (29.87dB)</a:t>
              </a:r>
            </a:p>
          </p:txBody>
        </p: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1641" y="777"/>
              <a:ext cx="711" cy="160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Rectangle 8"/>
            <p:cNvSpPr>
              <a:spLocks noChangeArrowheads="1"/>
            </p:cNvSpPr>
            <p:nvPr/>
          </p:nvSpPr>
          <p:spPr bwMode="auto">
            <a:xfrm>
              <a:off x="3361" y="787"/>
              <a:ext cx="711" cy="160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0" y="152400"/>
            <a:ext cx="88773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Denoising (Color)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Mairal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, Elad &amp; 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Sapiro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, (‘06)]</a:t>
            </a:r>
          </a:p>
        </p:txBody>
      </p:sp>
      <p:sp>
        <p:nvSpPr>
          <p:cNvPr id="441357" name="Rectangle 13"/>
          <p:cNvSpPr>
            <a:spLocks noChangeArrowheads="1"/>
          </p:cNvSpPr>
          <p:nvPr/>
        </p:nvSpPr>
        <p:spPr bwMode="auto">
          <a:xfrm>
            <a:off x="5532438" y="2001838"/>
            <a:ext cx="3165475" cy="30972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87705" y="1938660"/>
            <a:ext cx="8189595" cy="3665220"/>
            <a:chOff x="472440" y="1529715"/>
            <a:chExt cx="8189595" cy="3665220"/>
          </a:xfrm>
        </p:grpSpPr>
        <p:pic>
          <p:nvPicPr>
            <p:cNvPr id="13" name="Picture 2" descr="C:\DOCUME~1\elad\LOCALS~1\Temp\Rar$DR18.719\package\mushroo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" y="1529715"/>
              <a:ext cx="2446020" cy="3665220"/>
            </a:xfrm>
            <a:prstGeom prst="rect">
              <a:avLst/>
            </a:prstGeom>
            <a:noFill/>
          </p:spPr>
        </p:pic>
        <p:pic>
          <p:nvPicPr>
            <p:cNvPr id="14" name="Picture 3" descr="C:\DOCUME~1\elad\LOCALS~1\Temp\Rar$DR19.110\package\mushroomDenois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16015" y="1529715"/>
              <a:ext cx="2446020" cy="3665220"/>
            </a:xfrm>
            <a:prstGeom prst="rect">
              <a:avLst/>
            </a:prstGeom>
            <a:noFill/>
          </p:spPr>
        </p:pic>
        <p:pic>
          <p:nvPicPr>
            <p:cNvPr id="15" name="Picture 4" descr="C:\DOCUME~1\elad\LOCALS~1\Temp\Rar$DR19.953\package\mushroomNoisy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4228" y="1529715"/>
              <a:ext cx="2446020" cy="3665220"/>
            </a:xfrm>
            <a:prstGeom prst="rect">
              <a:avLst/>
            </a:prstGeom>
            <a:noFill/>
          </p:spPr>
        </p:pic>
      </p:grp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34415" y="5557203"/>
            <a:ext cx="8147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Original            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Noisy (20.43dB</a:t>
            </a: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)    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</a:t>
            </a: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Result  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(30.75dB</a:t>
            </a:r>
            <a:r>
              <a:rPr lang="en-US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57" grpId="0" animBg="1"/>
      <p:bldP spid="441357" grpId="1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 descr="\\psf\Home\Dropbox\PhD Dissertation\figures\poisson\saturn_peak02_noisy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95" y="1235103"/>
            <a:ext cx="208162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07" y="1244156"/>
            <a:ext cx="2081620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\\psf\Home\Dropbox\PhD Dissertation\figures\poisson\saturn.e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02" y="1235103"/>
            <a:ext cx="208162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13588" y="6238875"/>
            <a:ext cx="1905000" cy="457200"/>
          </a:xfrm>
          <a:noFill/>
        </p:spPr>
        <p:txBody>
          <a:bodyPr/>
          <a:lstStyle/>
          <a:p>
            <a:fld id="{EE1BA1C3-32AB-4AB8-9C5E-A1A541EE7E46}" type="slidenum">
              <a:rPr lang="he-IL" smtClean="0"/>
              <a:pPr/>
              <a:t>33</a:t>
            </a:fld>
            <a:endParaRPr lang="en-US" dirty="0" smtClean="0"/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3484562" cy="682625"/>
          </a:xfrm>
          <a:noFill/>
        </p:spPr>
        <p:txBody>
          <a:bodyPr/>
          <a:lstStyle/>
          <a:p>
            <a:r>
              <a:rPr lang="en-US" dirty="0" smtClean="0">
                <a:cs typeface="Tahoma" pitchFamily="34" charset="0"/>
              </a:rPr>
              <a:t>Sparse and Redundant Representation Modeling of Signals – Theory and Applications </a:t>
            </a:r>
          </a:p>
          <a:p>
            <a:r>
              <a:rPr lang="en-US" dirty="0" smtClean="0"/>
              <a:t>By: Michael Elad</a:t>
            </a: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0" y="152400"/>
            <a:ext cx="889476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Poisson Denoising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Giryes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&amp;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Elad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(‘14)]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endParaRPr lang="en-US" sz="3600" b="0" dirty="0">
              <a:solidFill>
                <a:srgbClr val="3399FF"/>
              </a:solidFill>
              <a:latin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2673" y="1140751"/>
            <a:ext cx="7578128" cy="12674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629109" y="1131698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300736" y="1129550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000604" y="1154902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51850" y="3314050"/>
            <a:ext cx="7251367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1" name="Picture 2" descr="\\psf\Home\Dropbox\PhD Dissertation\figures\poisson\house_peak2_noisy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608457"/>
            <a:ext cx="208162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31" y="3617063"/>
            <a:ext cx="2094090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 descr="\\psf\Home\Dropbox\PhD Dissertation\figures\poisson\house.e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02" y="3608457"/>
            <a:ext cx="208162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 bwMode="auto">
          <a:xfrm>
            <a:off x="460225" y="3610719"/>
            <a:ext cx="7578128" cy="12674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7636661" y="3610719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5308288" y="3572359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008156" y="3633923"/>
            <a:ext cx="274108" cy="222238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59402" y="5793071"/>
            <a:ext cx="7251367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5974" y="5655746"/>
            <a:ext cx="7600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Original            Noisy (peak=2)      Result (PSNR=24.76dB) </a:t>
            </a:r>
            <a:endPara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542" y="3272607"/>
            <a:ext cx="7600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Original           Noisy (peak=0.2)   Result (PSNR=24.16dB) </a:t>
            </a:r>
            <a:endPara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DEE91C-3A99-4122-AA39-E048103FC809}" type="slidenum">
              <a:rPr lang="he-IL" smtClean="0"/>
              <a:pPr/>
              <a:t>34</a:t>
            </a:fld>
            <a:endParaRPr lang="en-US" smtClean="0"/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449542" name="Text Box 6"/>
          <p:cNvSpPr txBox="1">
            <a:spLocks noChangeArrowheads="1"/>
          </p:cNvSpPr>
          <p:nvPr/>
        </p:nvSpPr>
        <p:spPr bwMode="auto">
          <a:xfrm>
            <a:off x="757238" y="314642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   Original                         Noisy (</a:t>
            </a:r>
            <a:r>
              <a:rPr lang="el-GR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σ</a:t>
            </a:r>
            <a:r>
              <a:rPr lang="en-US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=25)            Denoised (PSNR=27.62)</a:t>
            </a:r>
          </a:p>
        </p:txBody>
      </p:sp>
      <p:sp>
        <p:nvSpPr>
          <p:cNvPr id="449544" name="Text Box 8"/>
          <p:cNvSpPr txBox="1">
            <a:spLocks noChangeArrowheads="1"/>
          </p:cNvSpPr>
          <p:nvPr/>
        </p:nvSpPr>
        <p:spPr bwMode="auto">
          <a:xfrm>
            <a:off x="754063" y="534352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   Original                         Noisy (</a:t>
            </a:r>
            <a:r>
              <a:rPr lang="el-GR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σ</a:t>
            </a:r>
            <a:r>
              <a:rPr lang="en-US" sz="18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=15)            Denoised (PSNR=29.98)</a:t>
            </a: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Video Denoising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Protter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 &amp; E. (‘09)]</a:t>
            </a:r>
          </a:p>
        </p:txBody>
      </p:sp>
      <p:sp>
        <p:nvSpPr>
          <p:cNvPr id="5121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3484562" cy="682625"/>
          </a:xfrm>
          <a:noFill/>
        </p:spPr>
        <p:txBody>
          <a:bodyPr/>
          <a:lstStyle/>
          <a:p>
            <a:r>
              <a:rPr lang="en-US" dirty="0" smtClean="0">
                <a:cs typeface="Tahoma" pitchFamily="34" charset="0"/>
              </a:rPr>
              <a:t>Sparse and Redundant Representation Modeling of Signals – Theory and Applications </a:t>
            </a:r>
          </a:p>
          <a:p>
            <a:r>
              <a:rPr lang="en-US" dirty="0" smtClean="0"/>
              <a:t>By: Michael Elad</a:t>
            </a:r>
          </a:p>
        </p:txBody>
      </p:sp>
      <p:pic>
        <p:nvPicPr>
          <p:cNvPr id="13" name="Tennis25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34776" y="1306275"/>
            <a:ext cx="8047037" cy="1828800"/>
          </a:xfrm>
          <a:prstGeom prst="rect">
            <a:avLst/>
          </a:prstGeom>
        </p:spPr>
      </p:pic>
      <p:pic>
        <p:nvPicPr>
          <p:cNvPr id="14" name="Football15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634776" y="3526998"/>
            <a:ext cx="804703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449542" grpId="0"/>
      <p:bldP spid="4495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126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04A11A-D6A5-47D8-ADE3-131C14FD7B7D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35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0" y="152400"/>
            <a:ext cx="88773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err="1" smtClean="0">
                <a:solidFill>
                  <a:schemeClr val="bg1"/>
                </a:solidFill>
                <a:latin typeface="Tahoma" pitchFamily="34" charset="0"/>
              </a:rPr>
              <a:t>Deblurring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[Elad,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Zibulevsky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 and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Matalon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,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(‘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07)]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pic>
        <p:nvPicPr>
          <p:cNvPr id="17" name="Picture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8" name="Rectangle 58"/>
          <p:cNvSpPr>
            <a:spLocks noChangeArrowheads="1"/>
          </p:cNvSpPr>
          <p:nvPr/>
        </p:nvSpPr>
        <p:spPr bwMode="auto">
          <a:xfrm>
            <a:off x="679450" y="4885189"/>
            <a:ext cx="77485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0  ISNR=-16.7728 dB</a:t>
            </a:r>
            <a:endParaRPr lang="en-US" sz="1600" b="0">
              <a:solidFill>
                <a:schemeClr val="bg1"/>
              </a:solidFill>
            </a:endParaRPr>
          </a:p>
        </p:txBody>
      </p:sp>
      <p:sp>
        <p:nvSpPr>
          <p:cNvPr id="19" name="Rectangle 90"/>
          <p:cNvSpPr>
            <a:spLocks noChangeArrowheads="1"/>
          </p:cNvSpPr>
          <p:nvPr/>
        </p:nvSpPr>
        <p:spPr bwMode="auto">
          <a:xfrm>
            <a:off x="679450" y="4885189"/>
            <a:ext cx="77930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1  ISNR=0.069583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20" name="Picture 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1" name="Rectangle 92"/>
          <p:cNvSpPr>
            <a:spLocks noChangeArrowheads="1"/>
          </p:cNvSpPr>
          <p:nvPr/>
        </p:nvSpPr>
        <p:spPr bwMode="auto">
          <a:xfrm>
            <a:off x="679450" y="4885189"/>
            <a:ext cx="7680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2  ISNR=2.46924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22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3" name="Picture 9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4" name="Rectangle 95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3  ISNR=4.1824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25" name="Picture 9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6" name="Rectangle 97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4  ISNR=4.9726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27" name="Picture 9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8" name="Rectangle 99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5  ISNR=5.5875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29" name="Picture 1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" name="Rectangle 101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6  ISNR=6.2188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31" name="Picture 1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2" name="Rectangle 103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7  ISNR=6.6479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33" name="Picture 10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" name="Rectangle 105"/>
          <p:cNvSpPr>
            <a:spLocks noChangeArrowheads="1"/>
          </p:cNvSpPr>
          <p:nvPr/>
        </p:nvSpPr>
        <p:spPr bwMode="auto">
          <a:xfrm>
            <a:off x="679450" y="4885189"/>
            <a:ext cx="7567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8  ISNR=6.6789 dB</a:t>
            </a:r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35" name="Picture 10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6" name="Rectangle 107"/>
          <p:cNvSpPr>
            <a:spLocks noChangeArrowheads="1"/>
          </p:cNvSpPr>
          <p:nvPr/>
        </p:nvSpPr>
        <p:spPr bwMode="auto">
          <a:xfrm>
            <a:off x="679450" y="4885189"/>
            <a:ext cx="7807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original (left), Measured (middle), and Restored (right): Iteration: 12  ISNR=6.9416 dB</a:t>
            </a:r>
          </a:p>
        </p:txBody>
      </p:sp>
      <p:pic>
        <p:nvPicPr>
          <p:cNvPr id="37" name="Picture 10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4900" y="2448376"/>
            <a:ext cx="6559550" cy="21605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8" name="Rectangle 109"/>
          <p:cNvSpPr>
            <a:spLocks noChangeArrowheads="1"/>
          </p:cNvSpPr>
          <p:nvPr/>
        </p:nvSpPr>
        <p:spPr bwMode="auto">
          <a:xfrm>
            <a:off x="679450" y="4885189"/>
            <a:ext cx="76803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Helvetica" pitchFamily="34" charset="0"/>
              </a:rPr>
              <a:t>original (left), Measured (middle), and Restored (right): Iteration: 19  ISNR=7.0322 dB</a:t>
            </a:r>
            <a:endParaRPr lang="en-US" sz="1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3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1" grpId="0"/>
      <p:bldP spid="21" grpId="1"/>
      <p:bldP spid="24" grpId="0"/>
      <p:bldP spid="24" grpId="1"/>
      <p:bldP spid="26" grpId="0"/>
      <p:bldP spid="26" grpId="1"/>
      <p:bldP spid="28" grpId="0"/>
      <p:bldP spid="28" grpId="1"/>
      <p:bldP spid="30" grpId="0"/>
      <p:bldP spid="30" grpId="1"/>
      <p:bldP spid="32" grpId="0"/>
      <p:bldP spid="32" grpId="1"/>
      <p:bldP spid="34" grpId="0"/>
      <p:bldP spid="34" grpId="1"/>
      <p:bldP spid="36" grpId="0"/>
      <p:bldP spid="36" grpId="1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04A11A-D6A5-47D8-ADE3-131C14FD7B7D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36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0" y="152400"/>
            <a:ext cx="88773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Blind Deblurring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[Shao and Elad (‘14)]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sp>
        <p:nvSpPr>
          <p:cNvPr id="3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3484562" cy="682625"/>
          </a:xfrm>
          <a:noFill/>
        </p:spPr>
        <p:txBody>
          <a:bodyPr/>
          <a:lstStyle/>
          <a:p>
            <a:r>
              <a:rPr lang="en-US" dirty="0" smtClean="0">
                <a:cs typeface="Tahoma" pitchFamily="34" charset="0"/>
              </a:rPr>
              <a:t>Sparse and Redundant Representation Modeling of Signals – Theory and Applications </a:t>
            </a:r>
          </a:p>
          <a:p>
            <a:r>
              <a:rPr lang="en-US" dirty="0" smtClean="0"/>
              <a:t>By: Michael Elad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0" y="1370508"/>
            <a:ext cx="282575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59" y="1300658"/>
            <a:ext cx="29019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 bwMode="auto">
          <a:xfrm>
            <a:off x="79908" y="4195603"/>
            <a:ext cx="6897495" cy="13691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9909" y="1189578"/>
            <a:ext cx="6794000" cy="14898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64775" y="1312121"/>
            <a:ext cx="132026" cy="289566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845545" y="1354326"/>
            <a:ext cx="132026" cy="289566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2957860" y="2263088"/>
            <a:ext cx="1037486" cy="105629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319378"/>
            <a:ext cx="3632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68" y="3319378"/>
            <a:ext cx="36195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Arrow 41"/>
          <p:cNvSpPr/>
          <p:nvPr/>
        </p:nvSpPr>
        <p:spPr bwMode="auto">
          <a:xfrm>
            <a:off x="4438650" y="4169465"/>
            <a:ext cx="1037486" cy="105629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6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229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7CAE192-6A31-4A56-A4A9-44DCD281196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37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445455" name="Text Box 15"/>
          <p:cNvSpPr txBox="1">
            <a:spLocks noChangeArrowheads="1"/>
          </p:cNvSpPr>
          <p:nvPr/>
        </p:nvSpPr>
        <p:spPr bwMode="auto">
          <a:xfrm>
            <a:off x="4773613" y="4703763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Result</a:t>
            </a:r>
          </a:p>
        </p:txBody>
      </p:sp>
      <p:sp>
        <p:nvSpPr>
          <p:cNvPr id="12293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544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73387"/>
          <a:stretch>
            <a:fillRect/>
          </a:stretch>
        </p:blipFill>
        <p:spPr bwMode="auto">
          <a:xfrm>
            <a:off x="577850" y="1878013"/>
            <a:ext cx="1871663" cy="2800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54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r="36783"/>
          <a:stretch>
            <a:fillRect/>
          </a:stretch>
        </p:blipFill>
        <p:spPr bwMode="auto">
          <a:xfrm>
            <a:off x="2544763" y="1882775"/>
            <a:ext cx="1862137" cy="2800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544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1"/>
          <a:stretch>
            <a:fillRect/>
          </a:stretch>
        </p:blipFill>
        <p:spPr bwMode="auto">
          <a:xfrm>
            <a:off x="4486275" y="1887538"/>
            <a:ext cx="1876425" cy="2800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5450" name="Text Box 10"/>
          <p:cNvSpPr txBox="1">
            <a:spLocks noChangeArrowheads="1"/>
          </p:cNvSpPr>
          <p:nvPr/>
        </p:nvSpPr>
        <p:spPr bwMode="auto">
          <a:xfrm>
            <a:off x="463550" y="4700588"/>
            <a:ext cx="5853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Original        80% missing</a:t>
            </a:r>
          </a:p>
        </p:txBody>
      </p:sp>
      <p:sp>
        <p:nvSpPr>
          <p:cNvPr id="12298" name="Rectangle 14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err="1" smtClean="0">
                <a:solidFill>
                  <a:schemeClr val="bg1"/>
                </a:solidFill>
                <a:latin typeface="Tahoma" pitchFamily="34" charset="0"/>
              </a:rPr>
              <a:t>Inpainting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(Again!)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Mairal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, Elad &amp; 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Sapiro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, (‘06)]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036638" y="2897188"/>
            <a:ext cx="7794625" cy="2652712"/>
            <a:chOff x="653" y="1825"/>
            <a:chExt cx="4910" cy="1671"/>
          </a:xfrm>
        </p:grpSpPr>
        <p:pic>
          <p:nvPicPr>
            <p:cNvPr id="12301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" y="1860"/>
              <a:ext cx="4910" cy="16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02" name="Rectangle 20"/>
            <p:cNvSpPr>
              <a:spLocks noChangeArrowheads="1"/>
            </p:cNvSpPr>
            <p:nvPr/>
          </p:nvSpPr>
          <p:spPr bwMode="auto">
            <a:xfrm>
              <a:off x="3012" y="1851"/>
              <a:ext cx="204" cy="161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3" name="Rectangle 21"/>
            <p:cNvSpPr>
              <a:spLocks noChangeArrowheads="1"/>
            </p:cNvSpPr>
            <p:nvPr/>
          </p:nvSpPr>
          <p:spPr bwMode="auto">
            <a:xfrm>
              <a:off x="3020" y="1825"/>
              <a:ext cx="191" cy="16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5462" name="Rectangle 22"/>
          <p:cNvSpPr>
            <a:spLocks noChangeArrowheads="1"/>
          </p:cNvSpPr>
          <p:nvPr/>
        </p:nvSpPr>
        <p:spPr bwMode="auto">
          <a:xfrm>
            <a:off x="5060950" y="2917825"/>
            <a:ext cx="3968750" cy="29797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54739" y="2766906"/>
            <a:ext cx="6098220" cy="2390882"/>
            <a:chOff x="2064173" y="2529840"/>
            <a:chExt cx="6098220" cy="2390882"/>
          </a:xfrm>
        </p:grpSpPr>
        <p:pic>
          <p:nvPicPr>
            <p:cNvPr id="17" name="Picture 1" descr="C:\DOCUME~1\elad\LOCALS~1\Temp\Rar$DR12.2485\package\hous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64173" y="2529840"/>
              <a:ext cx="1950720" cy="1950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8" name="Picture 2" descr="C:\DOCUME~1\elad\LOCALS~1\Temp\Rar$DR12.8469\package\houseDamag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80840" y="2529840"/>
              <a:ext cx="1950720" cy="1950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2309280" y="4463522"/>
              <a:ext cx="58531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  Original        80% missing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39399" y="2766906"/>
            <a:ext cx="1950720" cy="2407920"/>
            <a:chOff x="7133693" y="2766906"/>
            <a:chExt cx="1950720" cy="2407920"/>
          </a:xfrm>
        </p:grpSpPr>
        <p:pic>
          <p:nvPicPr>
            <p:cNvPr id="21" name="Picture 3" descr="C:\DOCUME~1\elad\LOCALS~1\Temp\Rar$DR12.4047\package\houseRestor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33693" y="2766906"/>
              <a:ext cx="1950720" cy="1950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7483578" y="4717626"/>
              <a:ext cx="1250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b="0" dirty="0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5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45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45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5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45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55" grpId="0"/>
      <p:bldP spid="445455" grpId="1"/>
      <p:bldP spid="445450" grpId="0"/>
      <p:bldP spid="445462" grpId="0" animBg="1"/>
      <p:bldP spid="44546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0FE331-C0B4-4F9A-89C3-855D24CB2C59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38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4340" name="Text Box 2"/>
          <p:cNvSpPr txBox="1">
            <a:spLocks noChangeArrowheads="1"/>
          </p:cNvSpPr>
          <p:nvPr/>
        </p:nvSpPr>
        <p:spPr bwMode="auto">
          <a:xfrm>
            <a:off x="0" y="4110038"/>
            <a:ext cx="20621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sz="28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Results   for </a:t>
            </a:r>
            <a:r>
              <a:rPr lang="en-US" sz="28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550</a:t>
            </a:r>
            <a:r>
              <a:rPr lang="en-US" sz="28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Bytes per    each file</a:t>
            </a:r>
          </a:p>
        </p:txBody>
      </p:sp>
      <p:sp>
        <p:nvSpPr>
          <p:cNvPr id="14341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342" name="Group 4"/>
          <p:cNvGrpSpPr>
            <a:grpSpLocks/>
          </p:cNvGrpSpPr>
          <p:nvPr/>
        </p:nvGrpSpPr>
        <p:grpSpPr bwMode="auto">
          <a:xfrm>
            <a:off x="2111375" y="1181100"/>
            <a:ext cx="1189038" cy="4749800"/>
            <a:chOff x="1330" y="744"/>
            <a:chExt cx="749" cy="2992"/>
          </a:xfrm>
        </p:grpSpPr>
        <p:pic>
          <p:nvPicPr>
            <p:cNvPr id="1436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744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1770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2811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63938" y="1176338"/>
            <a:ext cx="1190625" cy="4845050"/>
            <a:chOff x="2242" y="741"/>
            <a:chExt cx="750" cy="3052"/>
          </a:xfrm>
        </p:grpSpPr>
        <p:pic>
          <p:nvPicPr>
            <p:cNvPr id="14359" name="Picture 9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" y="741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0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" y="1769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1" name="Picture 11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" y="2814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2" name="Text Box 12"/>
            <p:cNvSpPr txBox="1">
              <a:spLocks noChangeArrowheads="1"/>
            </p:cNvSpPr>
            <p:nvPr/>
          </p:nvSpPr>
          <p:spPr bwMode="auto">
            <a:xfrm>
              <a:off x="2330" y="1506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15.81</a:t>
              </a:r>
            </a:p>
          </p:txBody>
        </p:sp>
        <p:sp>
          <p:nvSpPr>
            <p:cNvPr id="14363" name="Text Box 13"/>
            <p:cNvSpPr txBox="1">
              <a:spLocks noChangeArrowheads="1"/>
            </p:cNvSpPr>
            <p:nvPr/>
          </p:nvSpPr>
          <p:spPr bwMode="auto">
            <a:xfrm>
              <a:off x="2337" y="2539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14.67</a:t>
              </a:r>
            </a:p>
          </p:txBody>
        </p:sp>
        <p:sp>
          <p:nvSpPr>
            <p:cNvPr id="14364" name="Text Box 14"/>
            <p:cNvSpPr txBox="1">
              <a:spLocks noChangeArrowheads="1"/>
            </p:cNvSpPr>
            <p:nvPr/>
          </p:nvSpPr>
          <p:spPr bwMode="auto">
            <a:xfrm>
              <a:off x="2344" y="3581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15.30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018088" y="1176338"/>
            <a:ext cx="1190625" cy="4845050"/>
            <a:chOff x="3156" y="741"/>
            <a:chExt cx="750" cy="3052"/>
          </a:xfrm>
        </p:grpSpPr>
        <p:pic>
          <p:nvPicPr>
            <p:cNvPr id="14353" name="Picture 16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" y="741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4" name="Picture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" y="1769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5" name="Picture 18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" y="2814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6" name="Text Box 19"/>
            <p:cNvSpPr txBox="1">
              <a:spLocks noChangeArrowheads="1"/>
            </p:cNvSpPr>
            <p:nvPr/>
          </p:nvSpPr>
          <p:spPr bwMode="auto">
            <a:xfrm>
              <a:off x="3235" y="1506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13.89</a:t>
              </a:r>
            </a:p>
          </p:txBody>
        </p:sp>
        <p:sp>
          <p:nvSpPr>
            <p:cNvPr id="14357" name="Text Box 20"/>
            <p:cNvSpPr txBox="1">
              <a:spLocks noChangeArrowheads="1"/>
            </p:cNvSpPr>
            <p:nvPr/>
          </p:nvSpPr>
          <p:spPr bwMode="auto">
            <a:xfrm>
              <a:off x="3242" y="2539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12.41</a:t>
              </a:r>
            </a:p>
          </p:txBody>
        </p:sp>
        <p:sp>
          <p:nvSpPr>
            <p:cNvPr id="14358" name="Text Box 21"/>
            <p:cNvSpPr txBox="1">
              <a:spLocks noChangeArrowheads="1"/>
            </p:cNvSpPr>
            <p:nvPr/>
          </p:nvSpPr>
          <p:spPr bwMode="auto">
            <a:xfrm>
              <a:off x="3249" y="3581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12.57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6473825" y="1176338"/>
            <a:ext cx="1190625" cy="4845050"/>
            <a:chOff x="4983" y="741"/>
            <a:chExt cx="750" cy="3052"/>
          </a:xfrm>
        </p:grpSpPr>
        <p:pic>
          <p:nvPicPr>
            <p:cNvPr id="14347" name="Picture 30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" y="741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3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" y="1769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32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" y="2814"/>
              <a:ext cx="749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0" name="Text Box 33"/>
            <p:cNvSpPr txBox="1">
              <a:spLocks noChangeArrowheads="1"/>
            </p:cNvSpPr>
            <p:nvPr/>
          </p:nvSpPr>
          <p:spPr bwMode="auto">
            <a:xfrm>
              <a:off x="5062" y="1506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6.60</a:t>
              </a:r>
            </a:p>
          </p:txBody>
        </p:sp>
        <p:sp>
          <p:nvSpPr>
            <p:cNvPr id="14351" name="Text Box 34"/>
            <p:cNvSpPr txBox="1">
              <a:spLocks noChangeArrowheads="1"/>
            </p:cNvSpPr>
            <p:nvPr/>
          </p:nvSpPr>
          <p:spPr bwMode="auto">
            <a:xfrm>
              <a:off x="5069" y="2539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5.49</a:t>
              </a:r>
            </a:p>
          </p:txBody>
        </p:sp>
        <p:sp>
          <p:nvSpPr>
            <p:cNvPr id="14352" name="Text Box 35"/>
            <p:cNvSpPr txBox="1">
              <a:spLocks noChangeArrowheads="1"/>
            </p:cNvSpPr>
            <p:nvPr/>
          </p:nvSpPr>
          <p:spPr bwMode="auto">
            <a:xfrm>
              <a:off x="5076" y="3581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6.36</a:t>
              </a:r>
            </a:p>
          </p:txBody>
        </p:sp>
      </p:grpSp>
      <p:sp>
        <p:nvSpPr>
          <p:cNvPr id="14346" name="Rectangle 36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Facial Image Compression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Brytt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 and Elad (`07)]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4A6BC4B-BA93-49C8-930A-1EE45E5BB7B2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39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0" y="4110038"/>
            <a:ext cx="20621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sz="28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Results   for </a:t>
            </a:r>
            <a:r>
              <a:rPr lang="en-US" sz="28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400</a:t>
            </a:r>
            <a:r>
              <a:rPr lang="en-US" sz="2800" b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Bytes per    each file</a:t>
            </a:r>
          </a:p>
        </p:txBody>
      </p:sp>
      <p:sp>
        <p:nvSpPr>
          <p:cNvPr id="15365" name="Line 3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366" name="Group 4"/>
          <p:cNvGrpSpPr>
            <a:grpSpLocks/>
          </p:cNvGrpSpPr>
          <p:nvPr/>
        </p:nvGrpSpPr>
        <p:grpSpPr bwMode="auto">
          <a:xfrm>
            <a:off x="2111375" y="1181100"/>
            <a:ext cx="1189038" cy="4749800"/>
            <a:chOff x="1330" y="744"/>
            <a:chExt cx="749" cy="2992"/>
          </a:xfrm>
        </p:grpSpPr>
        <p:pic>
          <p:nvPicPr>
            <p:cNvPr id="1538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744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1770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" y="2811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018088" y="1177925"/>
            <a:ext cx="1190625" cy="4835525"/>
            <a:chOff x="3135" y="747"/>
            <a:chExt cx="750" cy="3046"/>
          </a:xfrm>
        </p:grpSpPr>
        <p:pic>
          <p:nvPicPr>
            <p:cNvPr id="1538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" y="747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4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1777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5" name="Picture 1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2818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6" name="Text Box 12"/>
            <p:cNvSpPr txBox="1">
              <a:spLocks noChangeArrowheads="1"/>
            </p:cNvSpPr>
            <p:nvPr/>
          </p:nvSpPr>
          <p:spPr bwMode="auto">
            <a:xfrm>
              <a:off x="3235" y="1506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18.62</a:t>
              </a:r>
            </a:p>
          </p:txBody>
        </p:sp>
        <p:sp>
          <p:nvSpPr>
            <p:cNvPr id="15387" name="Text Box 13"/>
            <p:cNvSpPr txBox="1">
              <a:spLocks noChangeArrowheads="1"/>
            </p:cNvSpPr>
            <p:nvPr/>
          </p:nvSpPr>
          <p:spPr bwMode="auto">
            <a:xfrm>
              <a:off x="3242" y="2539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16.12</a:t>
              </a:r>
            </a:p>
          </p:txBody>
        </p:sp>
        <p:sp>
          <p:nvSpPr>
            <p:cNvPr id="15388" name="Text Box 14"/>
            <p:cNvSpPr txBox="1">
              <a:spLocks noChangeArrowheads="1"/>
            </p:cNvSpPr>
            <p:nvPr/>
          </p:nvSpPr>
          <p:spPr bwMode="auto">
            <a:xfrm>
              <a:off x="3249" y="3581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16.81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481763" y="1177925"/>
            <a:ext cx="1192212" cy="4835525"/>
            <a:chOff x="4937" y="747"/>
            <a:chExt cx="751" cy="3046"/>
          </a:xfrm>
        </p:grpSpPr>
        <p:pic>
          <p:nvPicPr>
            <p:cNvPr id="15377" name="Picture 2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" y="747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8" name="Picture 2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" y="1778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9" name="Picture 2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" y="2820"/>
              <a:ext cx="749" cy="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26"/>
            <p:cNvSpPr txBox="1">
              <a:spLocks noChangeArrowheads="1"/>
            </p:cNvSpPr>
            <p:nvPr/>
          </p:nvSpPr>
          <p:spPr bwMode="auto">
            <a:xfrm>
              <a:off x="5062" y="1506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7.61</a:t>
              </a:r>
            </a:p>
          </p:txBody>
        </p:sp>
        <p:sp>
          <p:nvSpPr>
            <p:cNvPr id="15381" name="Text Box 27"/>
            <p:cNvSpPr txBox="1">
              <a:spLocks noChangeArrowheads="1"/>
            </p:cNvSpPr>
            <p:nvPr/>
          </p:nvSpPr>
          <p:spPr bwMode="auto">
            <a:xfrm>
              <a:off x="5069" y="2539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6.31</a:t>
              </a:r>
            </a:p>
          </p:txBody>
        </p:sp>
        <p:sp>
          <p:nvSpPr>
            <p:cNvPr id="15382" name="Text Box 28"/>
            <p:cNvSpPr txBox="1">
              <a:spLocks noChangeArrowheads="1"/>
            </p:cNvSpPr>
            <p:nvPr/>
          </p:nvSpPr>
          <p:spPr bwMode="auto">
            <a:xfrm>
              <a:off x="5076" y="3581"/>
              <a:ext cx="5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b="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7.20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3541713" y="1181100"/>
            <a:ext cx="1201737" cy="4764088"/>
            <a:chOff x="2231" y="744"/>
            <a:chExt cx="757" cy="3001"/>
          </a:xfrm>
        </p:grpSpPr>
        <p:sp>
          <p:nvSpPr>
            <p:cNvPr id="15371" name="Rectangle 30"/>
            <p:cNvSpPr>
              <a:spLocks noChangeArrowheads="1"/>
            </p:cNvSpPr>
            <p:nvPr/>
          </p:nvSpPr>
          <p:spPr bwMode="auto">
            <a:xfrm>
              <a:off x="2234" y="744"/>
              <a:ext cx="754" cy="92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2" name="Rectangle 31"/>
            <p:cNvSpPr>
              <a:spLocks noChangeArrowheads="1"/>
            </p:cNvSpPr>
            <p:nvPr/>
          </p:nvSpPr>
          <p:spPr bwMode="auto">
            <a:xfrm>
              <a:off x="2233" y="1775"/>
              <a:ext cx="754" cy="92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Rectangle 32"/>
            <p:cNvSpPr>
              <a:spLocks noChangeArrowheads="1"/>
            </p:cNvSpPr>
            <p:nvPr/>
          </p:nvSpPr>
          <p:spPr bwMode="auto">
            <a:xfrm>
              <a:off x="2231" y="2818"/>
              <a:ext cx="754" cy="927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4" name="Text Box 33"/>
            <p:cNvSpPr txBox="1">
              <a:spLocks noChangeArrowheads="1"/>
            </p:cNvSpPr>
            <p:nvPr/>
          </p:nvSpPr>
          <p:spPr bwMode="auto">
            <a:xfrm>
              <a:off x="2313" y="782"/>
              <a:ext cx="594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5375" name="Text Box 34"/>
            <p:cNvSpPr txBox="1">
              <a:spLocks noChangeArrowheads="1"/>
            </p:cNvSpPr>
            <p:nvPr/>
          </p:nvSpPr>
          <p:spPr bwMode="auto">
            <a:xfrm>
              <a:off x="2316" y="2874"/>
              <a:ext cx="594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5376" name="Text Box 35"/>
            <p:cNvSpPr txBox="1">
              <a:spLocks noChangeArrowheads="1"/>
            </p:cNvSpPr>
            <p:nvPr/>
          </p:nvSpPr>
          <p:spPr bwMode="auto">
            <a:xfrm>
              <a:off x="2302" y="1820"/>
              <a:ext cx="594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Facial Image Compression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>
                <a:solidFill>
                  <a:srgbClr val="3366FF"/>
                </a:solidFill>
                <a:latin typeface="Tahoma" pitchFamily="34" charset="0"/>
              </a:rPr>
              <a:t>Brytt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 and Elad (`07)]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4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Transforms – The General Picture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108362" y="1310640"/>
            <a:ext cx="5103078" cy="4236954"/>
          </a:xfrm>
          <a:custGeom>
            <a:avLst/>
            <a:gdLst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7" fmla="*/ 2377598 w 5089678"/>
              <a:gd name="connsiteY7" fmla="*/ 15240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7" fmla="*/ 2377598 w 5089678"/>
              <a:gd name="connsiteY7" fmla="*/ 152400 h 4255419"/>
              <a:gd name="connsiteX0" fmla="*/ 2377598 w 5089678"/>
              <a:gd name="connsiteY0" fmla="*/ 152400 h 4255419"/>
              <a:gd name="connsiteX1" fmla="*/ 4930298 w 5089678"/>
              <a:gd name="connsiteY1" fmla="*/ 2080260 h 4255419"/>
              <a:gd name="connsiteX2" fmla="*/ 4442618 w 5089678"/>
              <a:gd name="connsiteY2" fmla="*/ 3832860 h 4255419"/>
              <a:gd name="connsiteX3" fmla="*/ 1356518 w 5089678"/>
              <a:gd name="connsiteY3" fmla="*/ 4145280 h 4255419"/>
              <a:gd name="connsiteX4" fmla="*/ 1889918 w 5089678"/>
              <a:gd name="connsiteY4" fmla="*/ 2301240 h 4255419"/>
              <a:gd name="connsiteX5" fmla="*/ 158 w 5089678"/>
              <a:gd name="connsiteY5" fmla="*/ 1828800 h 4255419"/>
              <a:gd name="connsiteX6" fmla="*/ 1806098 w 5089678"/>
              <a:gd name="connsiteY6" fmla="*/ 0 h 4255419"/>
              <a:gd name="connsiteX7" fmla="*/ 2377598 w 5089678"/>
              <a:gd name="connsiteY7" fmla="*/ 152400 h 4255419"/>
              <a:gd name="connsiteX0" fmla="*/ 2390998 w 5103078"/>
              <a:gd name="connsiteY0" fmla="*/ 152400 h 4236954"/>
              <a:gd name="connsiteX1" fmla="*/ 4943698 w 5103078"/>
              <a:gd name="connsiteY1" fmla="*/ 2080260 h 4236954"/>
              <a:gd name="connsiteX2" fmla="*/ 4456018 w 5103078"/>
              <a:gd name="connsiteY2" fmla="*/ 3832860 h 4236954"/>
              <a:gd name="connsiteX3" fmla="*/ 1369918 w 5103078"/>
              <a:gd name="connsiteY3" fmla="*/ 4145280 h 4236954"/>
              <a:gd name="connsiteX4" fmla="*/ 1011778 w 5103078"/>
              <a:gd name="connsiteY4" fmla="*/ 2552700 h 4236954"/>
              <a:gd name="connsiteX5" fmla="*/ 13558 w 5103078"/>
              <a:gd name="connsiteY5" fmla="*/ 1828800 h 4236954"/>
              <a:gd name="connsiteX6" fmla="*/ 1819498 w 5103078"/>
              <a:gd name="connsiteY6" fmla="*/ 0 h 4236954"/>
              <a:gd name="connsiteX7" fmla="*/ 2390998 w 5103078"/>
              <a:gd name="connsiteY7" fmla="*/ 152400 h 423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078" h="4236954">
                <a:moveTo>
                  <a:pt x="2390998" y="152400"/>
                </a:moveTo>
                <a:cubicBezTo>
                  <a:pt x="3495263" y="809625"/>
                  <a:pt x="4599528" y="1466850"/>
                  <a:pt x="4943698" y="2080260"/>
                </a:cubicBezTo>
                <a:cubicBezTo>
                  <a:pt x="5287868" y="2693670"/>
                  <a:pt x="5051648" y="3488690"/>
                  <a:pt x="4456018" y="3832860"/>
                </a:cubicBezTo>
                <a:cubicBezTo>
                  <a:pt x="3860388" y="4177030"/>
                  <a:pt x="1943958" y="4358640"/>
                  <a:pt x="1369918" y="4145280"/>
                </a:cubicBezTo>
                <a:cubicBezTo>
                  <a:pt x="795878" y="3931920"/>
                  <a:pt x="1237838" y="2938780"/>
                  <a:pt x="1011778" y="2552700"/>
                </a:cubicBezTo>
                <a:cubicBezTo>
                  <a:pt x="785718" y="2166620"/>
                  <a:pt x="-121062" y="2254250"/>
                  <a:pt x="13558" y="1828800"/>
                </a:cubicBezTo>
                <a:cubicBezTo>
                  <a:pt x="148178" y="1403350"/>
                  <a:pt x="909543" y="6350"/>
                  <a:pt x="1819498" y="0"/>
                </a:cubicBezTo>
                <a:cubicBezTo>
                  <a:pt x="2070958" y="5080"/>
                  <a:pt x="2154778" y="17780"/>
                  <a:pt x="2390998" y="152400"/>
                </a:cubicBez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" y="1805940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Invertible Transforms 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6360" y="2324101"/>
            <a:ext cx="3325933" cy="2698096"/>
          </a:xfrm>
          <a:custGeom>
            <a:avLst/>
            <a:gdLst>
              <a:gd name="connsiteX0" fmla="*/ 1333512 w 2983045"/>
              <a:gd name="connsiteY0" fmla="*/ 5176 h 2497415"/>
              <a:gd name="connsiteX1" fmla="*/ 2849892 w 2983045"/>
              <a:gd name="connsiteY1" fmla="*/ 790036 h 2497415"/>
              <a:gd name="connsiteX2" fmla="*/ 2735592 w 2983045"/>
              <a:gd name="connsiteY2" fmla="*/ 2039716 h 2497415"/>
              <a:gd name="connsiteX3" fmla="*/ 1341132 w 2983045"/>
              <a:gd name="connsiteY3" fmla="*/ 2413096 h 2497415"/>
              <a:gd name="connsiteX4" fmla="*/ 12 w 2983045"/>
              <a:gd name="connsiteY4" fmla="*/ 553816 h 2497415"/>
              <a:gd name="connsiteX5" fmla="*/ 1333512 w 2983045"/>
              <a:gd name="connsiteY5" fmla="*/ 5176 h 249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45" h="2497415">
                <a:moveTo>
                  <a:pt x="1333512" y="5176"/>
                </a:moveTo>
                <a:cubicBezTo>
                  <a:pt x="1808492" y="44546"/>
                  <a:pt x="2616212" y="450946"/>
                  <a:pt x="2849892" y="790036"/>
                </a:cubicBezTo>
                <a:cubicBezTo>
                  <a:pt x="3083572" y="1129126"/>
                  <a:pt x="2987052" y="1769206"/>
                  <a:pt x="2735592" y="2039716"/>
                </a:cubicBezTo>
                <a:cubicBezTo>
                  <a:pt x="2484132" y="2310226"/>
                  <a:pt x="1797062" y="2660746"/>
                  <a:pt x="1341132" y="2413096"/>
                </a:cubicBezTo>
                <a:cubicBezTo>
                  <a:pt x="885202" y="2165446"/>
                  <a:pt x="-3798" y="956406"/>
                  <a:pt x="12" y="553816"/>
                </a:cubicBezTo>
                <a:cubicBezTo>
                  <a:pt x="3822" y="151226"/>
                  <a:pt x="858532" y="-34194"/>
                  <a:pt x="1333512" y="5176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480" y="2462479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Arial" pitchFamily="34" charset="0"/>
                <a:cs typeface="Arial" pitchFamily="34" charset="0"/>
              </a:rPr>
              <a:t>Linear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1973580" y="2767008"/>
            <a:ext cx="2348677" cy="1776293"/>
          </a:xfrm>
          <a:custGeom>
            <a:avLst/>
            <a:gdLst>
              <a:gd name="connsiteX0" fmla="*/ 779508 w 1646127"/>
              <a:gd name="connsiteY0" fmla="*/ 351562 h 1522816"/>
              <a:gd name="connsiteX1" fmla="*/ 1632948 w 1646127"/>
              <a:gd name="connsiteY1" fmla="*/ 618262 h 1522816"/>
              <a:gd name="connsiteX2" fmla="*/ 1206228 w 1646127"/>
              <a:gd name="connsiteY2" fmla="*/ 1509802 h 1522816"/>
              <a:gd name="connsiteX3" fmla="*/ 9888 w 1646127"/>
              <a:gd name="connsiteY3" fmla="*/ 1136422 h 1522816"/>
              <a:gd name="connsiteX4" fmla="*/ 627108 w 1646127"/>
              <a:gd name="connsiteY4" fmla="*/ 961162 h 1522816"/>
              <a:gd name="connsiteX5" fmla="*/ 451848 w 1646127"/>
              <a:gd name="connsiteY5" fmla="*/ 275362 h 1522816"/>
              <a:gd name="connsiteX6" fmla="*/ 970008 w 1646127"/>
              <a:gd name="connsiteY6" fmla="*/ 1042 h 1522816"/>
              <a:gd name="connsiteX7" fmla="*/ 779508 w 1646127"/>
              <a:gd name="connsiteY7" fmla="*/ 351562 h 1522816"/>
              <a:gd name="connsiteX0" fmla="*/ 1000171 w 1866790"/>
              <a:gd name="connsiteY0" fmla="*/ 351562 h 1526824"/>
              <a:gd name="connsiteX1" fmla="*/ 1853611 w 1866790"/>
              <a:gd name="connsiteY1" fmla="*/ 618262 h 1526824"/>
              <a:gd name="connsiteX2" fmla="*/ 1426891 w 1866790"/>
              <a:gd name="connsiteY2" fmla="*/ 1509802 h 1526824"/>
              <a:gd name="connsiteX3" fmla="*/ 230551 w 1866790"/>
              <a:gd name="connsiteY3" fmla="*/ 1136422 h 1526824"/>
              <a:gd name="connsiteX4" fmla="*/ 33887 w 1866790"/>
              <a:gd name="connsiteY4" fmla="*/ 313462 h 1526824"/>
              <a:gd name="connsiteX5" fmla="*/ 672511 w 1866790"/>
              <a:gd name="connsiteY5" fmla="*/ 275362 h 1526824"/>
              <a:gd name="connsiteX6" fmla="*/ 1190671 w 1866790"/>
              <a:gd name="connsiteY6" fmla="*/ 1042 h 1526824"/>
              <a:gd name="connsiteX7" fmla="*/ 1000171 w 1866790"/>
              <a:gd name="connsiteY7" fmla="*/ 351562 h 1526824"/>
              <a:gd name="connsiteX0" fmla="*/ 1000171 w 1866790"/>
              <a:gd name="connsiteY0" fmla="*/ 82376 h 1257638"/>
              <a:gd name="connsiteX1" fmla="*/ 1853611 w 1866790"/>
              <a:gd name="connsiteY1" fmla="*/ 349076 h 1257638"/>
              <a:gd name="connsiteX2" fmla="*/ 1426891 w 1866790"/>
              <a:gd name="connsiteY2" fmla="*/ 1240616 h 1257638"/>
              <a:gd name="connsiteX3" fmla="*/ 230551 w 1866790"/>
              <a:gd name="connsiteY3" fmla="*/ 867236 h 1257638"/>
              <a:gd name="connsiteX4" fmla="*/ 33887 w 1866790"/>
              <a:gd name="connsiteY4" fmla="*/ 44276 h 1257638"/>
              <a:gd name="connsiteX5" fmla="*/ 672511 w 1866790"/>
              <a:gd name="connsiteY5" fmla="*/ 6176 h 1257638"/>
              <a:gd name="connsiteX6" fmla="*/ 1000171 w 1866790"/>
              <a:gd name="connsiteY6" fmla="*/ 82376 h 1257638"/>
              <a:gd name="connsiteX0" fmla="*/ 988356 w 1854975"/>
              <a:gd name="connsiteY0" fmla="*/ 304800 h 1480062"/>
              <a:gd name="connsiteX1" fmla="*/ 1841796 w 1854975"/>
              <a:gd name="connsiteY1" fmla="*/ 571500 h 1480062"/>
              <a:gd name="connsiteX2" fmla="*/ 1415076 w 1854975"/>
              <a:gd name="connsiteY2" fmla="*/ 1463040 h 1480062"/>
              <a:gd name="connsiteX3" fmla="*/ 218736 w 1854975"/>
              <a:gd name="connsiteY3" fmla="*/ 1089660 h 1480062"/>
              <a:gd name="connsiteX4" fmla="*/ 22072 w 1854975"/>
              <a:gd name="connsiteY4" fmla="*/ 266700 h 1480062"/>
              <a:gd name="connsiteX5" fmla="*/ 499265 w 1854975"/>
              <a:gd name="connsiteY5" fmla="*/ 0 h 1480062"/>
              <a:gd name="connsiteX6" fmla="*/ 988356 w 1854975"/>
              <a:gd name="connsiteY6" fmla="*/ 304800 h 1480062"/>
              <a:gd name="connsiteX0" fmla="*/ 988356 w 1854975"/>
              <a:gd name="connsiteY0" fmla="*/ 304800 h 1480062"/>
              <a:gd name="connsiteX1" fmla="*/ 1841796 w 1854975"/>
              <a:gd name="connsiteY1" fmla="*/ 571500 h 1480062"/>
              <a:gd name="connsiteX2" fmla="*/ 1415076 w 1854975"/>
              <a:gd name="connsiteY2" fmla="*/ 1463040 h 1480062"/>
              <a:gd name="connsiteX3" fmla="*/ 218736 w 1854975"/>
              <a:gd name="connsiteY3" fmla="*/ 1089660 h 1480062"/>
              <a:gd name="connsiteX4" fmla="*/ 22072 w 1854975"/>
              <a:gd name="connsiteY4" fmla="*/ 266700 h 1480062"/>
              <a:gd name="connsiteX5" fmla="*/ 499265 w 1854975"/>
              <a:gd name="connsiteY5" fmla="*/ 0 h 1480062"/>
              <a:gd name="connsiteX6" fmla="*/ 988356 w 1854975"/>
              <a:gd name="connsiteY6" fmla="*/ 304800 h 1480062"/>
              <a:gd name="connsiteX0" fmla="*/ 988356 w 1854975"/>
              <a:gd name="connsiteY0" fmla="*/ 304800 h 1480062"/>
              <a:gd name="connsiteX1" fmla="*/ 1841796 w 1854975"/>
              <a:gd name="connsiteY1" fmla="*/ 571500 h 1480062"/>
              <a:gd name="connsiteX2" fmla="*/ 1415076 w 1854975"/>
              <a:gd name="connsiteY2" fmla="*/ 1463040 h 1480062"/>
              <a:gd name="connsiteX3" fmla="*/ 218736 w 1854975"/>
              <a:gd name="connsiteY3" fmla="*/ 1089660 h 1480062"/>
              <a:gd name="connsiteX4" fmla="*/ 22072 w 1854975"/>
              <a:gd name="connsiteY4" fmla="*/ 266700 h 1480062"/>
              <a:gd name="connsiteX5" fmla="*/ 499265 w 1854975"/>
              <a:gd name="connsiteY5" fmla="*/ 0 h 1480062"/>
              <a:gd name="connsiteX6" fmla="*/ 988356 w 1854975"/>
              <a:gd name="connsiteY6" fmla="*/ 304800 h 1480062"/>
              <a:gd name="connsiteX0" fmla="*/ 921093 w 1858309"/>
              <a:gd name="connsiteY0" fmla="*/ 419100 h 1480062"/>
              <a:gd name="connsiteX1" fmla="*/ 1841796 w 1858309"/>
              <a:gd name="connsiteY1" fmla="*/ 571500 h 1480062"/>
              <a:gd name="connsiteX2" fmla="*/ 1415076 w 1858309"/>
              <a:gd name="connsiteY2" fmla="*/ 1463040 h 1480062"/>
              <a:gd name="connsiteX3" fmla="*/ 218736 w 1858309"/>
              <a:gd name="connsiteY3" fmla="*/ 1089660 h 1480062"/>
              <a:gd name="connsiteX4" fmla="*/ 22072 w 1858309"/>
              <a:gd name="connsiteY4" fmla="*/ 266700 h 1480062"/>
              <a:gd name="connsiteX5" fmla="*/ 499265 w 1858309"/>
              <a:gd name="connsiteY5" fmla="*/ 0 h 1480062"/>
              <a:gd name="connsiteX6" fmla="*/ 921093 w 1858309"/>
              <a:gd name="connsiteY6" fmla="*/ 419100 h 1480062"/>
              <a:gd name="connsiteX0" fmla="*/ 921093 w 1858309"/>
              <a:gd name="connsiteY0" fmla="*/ 420337 h 1481299"/>
              <a:gd name="connsiteX1" fmla="*/ 1841796 w 1858309"/>
              <a:gd name="connsiteY1" fmla="*/ 572737 h 1481299"/>
              <a:gd name="connsiteX2" fmla="*/ 1415076 w 1858309"/>
              <a:gd name="connsiteY2" fmla="*/ 1464277 h 1481299"/>
              <a:gd name="connsiteX3" fmla="*/ 218736 w 1858309"/>
              <a:gd name="connsiteY3" fmla="*/ 1090897 h 1481299"/>
              <a:gd name="connsiteX4" fmla="*/ 22072 w 1858309"/>
              <a:gd name="connsiteY4" fmla="*/ 267937 h 1481299"/>
              <a:gd name="connsiteX5" fmla="*/ 499265 w 1858309"/>
              <a:gd name="connsiteY5" fmla="*/ 1237 h 1481299"/>
              <a:gd name="connsiteX6" fmla="*/ 921093 w 1858309"/>
              <a:gd name="connsiteY6" fmla="*/ 420337 h 1481299"/>
              <a:gd name="connsiteX0" fmla="*/ 921093 w 1858309"/>
              <a:gd name="connsiteY0" fmla="*/ 420337 h 1481299"/>
              <a:gd name="connsiteX1" fmla="*/ 1841796 w 1858309"/>
              <a:gd name="connsiteY1" fmla="*/ 572737 h 1481299"/>
              <a:gd name="connsiteX2" fmla="*/ 1415076 w 1858309"/>
              <a:gd name="connsiteY2" fmla="*/ 1464277 h 1481299"/>
              <a:gd name="connsiteX3" fmla="*/ 218736 w 1858309"/>
              <a:gd name="connsiteY3" fmla="*/ 1090897 h 1481299"/>
              <a:gd name="connsiteX4" fmla="*/ 22072 w 1858309"/>
              <a:gd name="connsiteY4" fmla="*/ 267937 h 1481299"/>
              <a:gd name="connsiteX5" fmla="*/ 499265 w 1858309"/>
              <a:gd name="connsiteY5" fmla="*/ 1237 h 1481299"/>
              <a:gd name="connsiteX6" fmla="*/ 921093 w 1858309"/>
              <a:gd name="connsiteY6" fmla="*/ 420337 h 1481299"/>
              <a:gd name="connsiteX0" fmla="*/ 921093 w 1858309"/>
              <a:gd name="connsiteY0" fmla="*/ 421810 h 1482772"/>
              <a:gd name="connsiteX1" fmla="*/ 1841796 w 1858309"/>
              <a:gd name="connsiteY1" fmla="*/ 574210 h 1482772"/>
              <a:gd name="connsiteX2" fmla="*/ 1415076 w 1858309"/>
              <a:gd name="connsiteY2" fmla="*/ 1465750 h 1482772"/>
              <a:gd name="connsiteX3" fmla="*/ 218736 w 1858309"/>
              <a:gd name="connsiteY3" fmla="*/ 1092370 h 1482772"/>
              <a:gd name="connsiteX4" fmla="*/ 22072 w 1858309"/>
              <a:gd name="connsiteY4" fmla="*/ 269410 h 1482772"/>
              <a:gd name="connsiteX5" fmla="*/ 499265 w 1858309"/>
              <a:gd name="connsiteY5" fmla="*/ 2710 h 1482772"/>
              <a:gd name="connsiteX6" fmla="*/ 921093 w 1858309"/>
              <a:gd name="connsiteY6" fmla="*/ 421810 h 14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309" h="1482772">
                <a:moveTo>
                  <a:pt x="921093" y="421810"/>
                </a:moveTo>
                <a:cubicBezTo>
                  <a:pt x="1144848" y="517060"/>
                  <a:pt x="1759466" y="400220"/>
                  <a:pt x="1841796" y="574210"/>
                </a:cubicBezTo>
                <a:cubicBezTo>
                  <a:pt x="1924126" y="748200"/>
                  <a:pt x="1685586" y="1379390"/>
                  <a:pt x="1415076" y="1465750"/>
                </a:cubicBezTo>
                <a:cubicBezTo>
                  <a:pt x="1144566" y="1552110"/>
                  <a:pt x="450903" y="1291760"/>
                  <a:pt x="218736" y="1092370"/>
                </a:cubicBezTo>
                <a:cubicBezTo>
                  <a:pt x="-13431" y="892980"/>
                  <a:pt x="-24683" y="451020"/>
                  <a:pt x="22072" y="269410"/>
                </a:cubicBezTo>
                <a:cubicBezTo>
                  <a:pt x="68827" y="87800"/>
                  <a:pt x="308072" y="-18660"/>
                  <a:pt x="499265" y="2710"/>
                </a:cubicBezTo>
                <a:cubicBezTo>
                  <a:pt x="690458" y="24080"/>
                  <a:pt x="697338" y="326560"/>
                  <a:pt x="921093" y="42181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5024" y="4165243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Arial" pitchFamily="34" charset="0"/>
                <a:cs typeface="Arial" pitchFamily="34" charset="0"/>
              </a:rPr>
              <a:t>Unitary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2091727" y="3159521"/>
            <a:ext cx="1789518" cy="1074072"/>
          </a:xfrm>
          <a:custGeom>
            <a:avLst/>
            <a:gdLst>
              <a:gd name="connsiteX0" fmla="*/ 405567 w 1579527"/>
              <a:gd name="connsiteY0" fmla="*/ 8055 h 943443"/>
              <a:gd name="connsiteX1" fmla="*/ 1707 w 1579527"/>
              <a:gd name="connsiteY1" fmla="*/ 366195 h 943443"/>
              <a:gd name="connsiteX2" fmla="*/ 527487 w 1579527"/>
              <a:gd name="connsiteY2" fmla="*/ 937695 h 943443"/>
              <a:gd name="connsiteX3" fmla="*/ 908487 w 1579527"/>
              <a:gd name="connsiteY3" fmla="*/ 663375 h 943443"/>
              <a:gd name="connsiteX4" fmla="*/ 1571427 w 1579527"/>
              <a:gd name="connsiteY4" fmla="*/ 709095 h 943443"/>
              <a:gd name="connsiteX5" fmla="*/ 405567 w 1579527"/>
              <a:gd name="connsiteY5" fmla="*/ 8055 h 943443"/>
              <a:gd name="connsiteX0" fmla="*/ 405567 w 1572676"/>
              <a:gd name="connsiteY0" fmla="*/ 8055 h 940697"/>
              <a:gd name="connsiteX1" fmla="*/ 1707 w 1572676"/>
              <a:gd name="connsiteY1" fmla="*/ 366195 h 940697"/>
              <a:gd name="connsiteX2" fmla="*/ 527487 w 1572676"/>
              <a:gd name="connsiteY2" fmla="*/ 937695 h 940697"/>
              <a:gd name="connsiteX3" fmla="*/ 628934 w 1572676"/>
              <a:gd name="connsiteY3" fmla="*/ 596465 h 940697"/>
              <a:gd name="connsiteX4" fmla="*/ 1571427 w 1572676"/>
              <a:gd name="connsiteY4" fmla="*/ 709095 h 940697"/>
              <a:gd name="connsiteX5" fmla="*/ 405567 w 1572676"/>
              <a:gd name="connsiteY5" fmla="*/ 8055 h 940697"/>
              <a:gd name="connsiteX0" fmla="*/ 405613 w 1602106"/>
              <a:gd name="connsiteY0" fmla="*/ 6916 h 939558"/>
              <a:gd name="connsiteX1" fmla="*/ 1753 w 1602106"/>
              <a:gd name="connsiteY1" fmla="*/ 365056 h 939558"/>
              <a:gd name="connsiteX2" fmla="*/ 527533 w 1602106"/>
              <a:gd name="connsiteY2" fmla="*/ 936556 h 939558"/>
              <a:gd name="connsiteX3" fmla="*/ 628980 w 1602106"/>
              <a:gd name="connsiteY3" fmla="*/ 595326 h 939558"/>
              <a:gd name="connsiteX4" fmla="*/ 1600900 w 1602106"/>
              <a:gd name="connsiteY4" fmla="*/ 678218 h 939558"/>
              <a:gd name="connsiteX5" fmla="*/ 405613 w 1602106"/>
              <a:gd name="connsiteY5" fmla="*/ 6916 h 939558"/>
              <a:gd name="connsiteX0" fmla="*/ 405613 w 1606262"/>
              <a:gd name="connsiteY0" fmla="*/ 6916 h 939558"/>
              <a:gd name="connsiteX1" fmla="*/ 1753 w 1606262"/>
              <a:gd name="connsiteY1" fmla="*/ 365056 h 939558"/>
              <a:gd name="connsiteX2" fmla="*/ 527533 w 1606262"/>
              <a:gd name="connsiteY2" fmla="*/ 936556 h 939558"/>
              <a:gd name="connsiteX3" fmla="*/ 628980 w 1606262"/>
              <a:gd name="connsiteY3" fmla="*/ 595326 h 939558"/>
              <a:gd name="connsiteX4" fmla="*/ 1600900 w 1606262"/>
              <a:gd name="connsiteY4" fmla="*/ 678218 h 939558"/>
              <a:gd name="connsiteX5" fmla="*/ 405613 w 1606262"/>
              <a:gd name="connsiteY5" fmla="*/ 6916 h 939558"/>
              <a:gd name="connsiteX0" fmla="*/ 405536 w 1554909"/>
              <a:gd name="connsiteY0" fmla="*/ 10495 h 943137"/>
              <a:gd name="connsiteX1" fmla="*/ 1676 w 1554909"/>
              <a:gd name="connsiteY1" fmla="*/ 368635 h 943137"/>
              <a:gd name="connsiteX2" fmla="*/ 527456 w 1554909"/>
              <a:gd name="connsiteY2" fmla="*/ 940135 h 943137"/>
              <a:gd name="connsiteX3" fmla="*/ 628903 w 1554909"/>
              <a:gd name="connsiteY3" fmla="*/ 598905 h 943137"/>
              <a:gd name="connsiteX4" fmla="*/ 1549327 w 1554909"/>
              <a:gd name="connsiteY4" fmla="*/ 771011 h 943137"/>
              <a:gd name="connsiteX5" fmla="*/ 405536 w 1554909"/>
              <a:gd name="connsiteY5" fmla="*/ 10495 h 94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4909" h="943137">
                <a:moveTo>
                  <a:pt x="405536" y="10495"/>
                </a:moveTo>
                <a:cubicBezTo>
                  <a:pt x="147594" y="-56568"/>
                  <a:pt x="-18644" y="213695"/>
                  <a:pt x="1676" y="368635"/>
                </a:cubicBezTo>
                <a:cubicBezTo>
                  <a:pt x="21996" y="523575"/>
                  <a:pt x="422918" y="901757"/>
                  <a:pt x="527456" y="940135"/>
                </a:cubicBezTo>
                <a:cubicBezTo>
                  <a:pt x="631994" y="978513"/>
                  <a:pt x="454913" y="637005"/>
                  <a:pt x="628903" y="598905"/>
                </a:cubicBezTo>
                <a:cubicBezTo>
                  <a:pt x="802893" y="560805"/>
                  <a:pt x="1461491" y="869079"/>
                  <a:pt x="1549327" y="771011"/>
                </a:cubicBezTo>
                <a:cubicBezTo>
                  <a:pt x="1637163" y="672943"/>
                  <a:pt x="663478" y="77558"/>
                  <a:pt x="405536" y="10495"/>
                </a:cubicBezTo>
                <a:close/>
              </a:path>
            </a:pathLst>
          </a:cu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180" y="3288699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Separable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904353" y="3448325"/>
            <a:ext cx="1227442" cy="679006"/>
          </a:xfrm>
          <a:custGeom>
            <a:avLst/>
            <a:gdLst>
              <a:gd name="connsiteX0" fmla="*/ 1203965 w 1534252"/>
              <a:gd name="connsiteY0" fmla="*/ 1586 h 916009"/>
              <a:gd name="connsiteX1" fmla="*/ 426725 w 1534252"/>
              <a:gd name="connsiteY1" fmla="*/ 138746 h 916009"/>
              <a:gd name="connsiteX2" fmla="*/ 5 w 1534252"/>
              <a:gd name="connsiteY2" fmla="*/ 588326 h 916009"/>
              <a:gd name="connsiteX3" fmla="*/ 434345 w 1534252"/>
              <a:gd name="connsiteY3" fmla="*/ 915986 h 916009"/>
              <a:gd name="connsiteX4" fmla="*/ 716285 w 1534252"/>
              <a:gd name="connsiteY4" fmla="*/ 573086 h 916009"/>
              <a:gd name="connsiteX5" fmla="*/ 1516385 w 1534252"/>
              <a:gd name="connsiteY5" fmla="*/ 207326 h 916009"/>
              <a:gd name="connsiteX6" fmla="*/ 1203965 w 1534252"/>
              <a:gd name="connsiteY6" fmla="*/ 1586 h 916009"/>
              <a:gd name="connsiteX0" fmla="*/ 1165867 w 1496154"/>
              <a:gd name="connsiteY0" fmla="*/ 1129 h 917164"/>
              <a:gd name="connsiteX1" fmla="*/ 388627 w 1496154"/>
              <a:gd name="connsiteY1" fmla="*/ 138289 h 917164"/>
              <a:gd name="connsiteX2" fmla="*/ 7 w 1496154"/>
              <a:gd name="connsiteY2" fmla="*/ 427849 h 917164"/>
              <a:gd name="connsiteX3" fmla="*/ 396247 w 1496154"/>
              <a:gd name="connsiteY3" fmla="*/ 915529 h 917164"/>
              <a:gd name="connsiteX4" fmla="*/ 678187 w 1496154"/>
              <a:gd name="connsiteY4" fmla="*/ 572629 h 917164"/>
              <a:gd name="connsiteX5" fmla="*/ 1478287 w 1496154"/>
              <a:gd name="connsiteY5" fmla="*/ 206869 h 917164"/>
              <a:gd name="connsiteX6" fmla="*/ 1165867 w 1496154"/>
              <a:gd name="connsiteY6" fmla="*/ 1129 h 917164"/>
              <a:gd name="connsiteX0" fmla="*/ 1165867 w 1503387"/>
              <a:gd name="connsiteY0" fmla="*/ 5045 h 921080"/>
              <a:gd name="connsiteX1" fmla="*/ 388627 w 1503387"/>
              <a:gd name="connsiteY1" fmla="*/ 142205 h 921080"/>
              <a:gd name="connsiteX2" fmla="*/ 7 w 1503387"/>
              <a:gd name="connsiteY2" fmla="*/ 431765 h 921080"/>
              <a:gd name="connsiteX3" fmla="*/ 396247 w 1503387"/>
              <a:gd name="connsiteY3" fmla="*/ 919445 h 921080"/>
              <a:gd name="connsiteX4" fmla="*/ 678187 w 1503387"/>
              <a:gd name="connsiteY4" fmla="*/ 576545 h 921080"/>
              <a:gd name="connsiteX5" fmla="*/ 1485907 w 1503387"/>
              <a:gd name="connsiteY5" fmla="*/ 309845 h 921080"/>
              <a:gd name="connsiteX6" fmla="*/ 1165867 w 1503387"/>
              <a:gd name="connsiteY6" fmla="*/ 5045 h 921080"/>
              <a:gd name="connsiteX0" fmla="*/ 983007 w 1320527"/>
              <a:gd name="connsiteY0" fmla="*/ 4579 h 922499"/>
              <a:gd name="connsiteX1" fmla="*/ 205767 w 1320527"/>
              <a:gd name="connsiteY1" fmla="*/ 141739 h 922499"/>
              <a:gd name="connsiteX2" fmla="*/ 27 w 1320527"/>
              <a:gd name="connsiteY2" fmla="*/ 355099 h 922499"/>
              <a:gd name="connsiteX3" fmla="*/ 213387 w 1320527"/>
              <a:gd name="connsiteY3" fmla="*/ 918979 h 922499"/>
              <a:gd name="connsiteX4" fmla="*/ 495327 w 1320527"/>
              <a:gd name="connsiteY4" fmla="*/ 576079 h 922499"/>
              <a:gd name="connsiteX5" fmla="*/ 1303047 w 1320527"/>
              <a:gd name="connsiteY5" fmla="*/ 309379 h 922499"/>
              <a:gd name="connsiteX6" fmla="*/ 983007 w 1320527"/>
              <a:gd name="connsiteY6" fmla="*/ 4579 h 922499"/>
              <a:gd name="connsiteX0" fmla="*/ 983007 w 1328200"/>
              <a:gd name="connsiteY0" fmla="*/ 4579 h 920586"/>
              <a:gd name="connsiteX1" fmla="*/ 205767 w 1328200"/>
              <a:gd name="connsiteY1" fmla="*/ 141739 h 920586"/>
              <a:gd name="connsiteX2" fmla="*/ 27 w 1328200"/>
              <a:gd name="connsiteY2" fmla="*/ 355099 h 920586"/>
              <a:gd name="connsiteX3" fmla="*/ 213387 w 1328200"/>
              <a:gd name="connsiteY3" fmla="*/ 918979 h 920586"/>
              <a:gd name="connsiteX4" fmla="*/ 358167 w 1328200"/>
              <a:gd name="connsiteY4" fmla="*/ 515119 h 920586"/>
              <a:gd name="connsiteX5" fmla="*/ 1303047 w 1328200"/>
              <a:gd name="connsiteY5" fmla="*/ 309379 h 920586"/>
              <a:gd name="connsiteX6" fmla="*/ 983007 w 1328200"/>
              <a:gd name="connsiteY6" fmla="*/ 4579 h 920586"/>
              <a:gd name="connsiteX0" fmla="*/ 983007 w 1320617"/>
              <a:gd name="connsiteY0" fmla="*/ 4579 h 920793"/>
              <a:gd name="connsiteX1" fmla="*/ 205767 w 1320617"/>
              <a:gd name="connsiteY1" fmla="*/ 141739 h 920793"/>
              <a:gd name="connsiteX2" fmla="*/ 27 w 1320617"/>
              <a:gd name="connsiteY2" fmla="*/ 355099 h 920793"/>
              <a:gd name="connsiteX3" fmla="*/ 213387 w 1320617"/>
              <a:gd name="connsiteY3" fmla="*/ 918979 h 920793"/>
              <a:gd name="connsiteX4" fmla="*/ 493634 w 1320617"/>
              <a:gd name="connsiteY4" fmla="*/ 523585 h 920793"/>
              <a:gd name="connsiteX5" fmla="*/ 1303047 w 1320617"/>
              <a:gd name="connsiteY5" fmla="*/ 309379 h 920793"/>
              <a:gd name="connsiteX6" fmla="*/ 983007 w 1320617"/>
              <a:gd name="connsiteY6" fmla="*/ 4579 h 920793"/>
              <a:gd name="connsiteX0" fmla="*/ 985560 w 1323170"/>
              <a:gd name="connsiteY0" fmla="*/ 4579 h 676382"/>
              <a:gd name="connsiteX1" fmla="*/ 208320 w 1323170"/>
              <a:gd name="connsiteY1" fmla="*/ 141739 h 676382"/>
              <a:gd name="connsiteX2" fmla="*/ 2580 w 1323170"/>
              <a:gd name="connsiteY2" fmla="*/ 355099 h 676382"/>
              <a:gd name="connsiteX3" fmla="*/ 304840 w 1323170"/>
              <a:gd name="connsiteY3" fmla="*/ 669212 h 676382"/>
              <a:gd name="connsiteX4" fmla="*/ 496187 w 1323170"/>
              <a:gd name="connsiteY4" fmla="*/ 523585 h 676382"/>
              <a:gd name="connsiteX5" fmla="*/ 1305600 w 1323170"/>
              <a:gd name="connsiteY5" fmla="*/ 309379 h 676382"/>
              <a:gd name="connsiteX6" fmla="*/ 985560 w 1323170"/>
              <a:gd name="connsiteY6" fmla="*/ 4579 h 676382"/>
              <a:gd name="connsiteX0" fmla="*/ 900765 w 1238375"/>
              <a:gd name="connsiteY0" fmla="*/ 4289 h 679441"/>
              <a:gd name="connsiteX1" fmla="*/ 123525 w 1238375"/>
              <a:gd name="connsiteY1" fmla="*/ 141449 h 679441"/>
              <a:gd name="connsiteX2" fmla="*/ 10919 w 1238375"/>
              <a:gd name="connsiteY2" fmla="*/ 299776 h 679441"/>
              <a:gd name="connsiteX3" fmla="*/ 220045 w 1238375"/>
              <a:gd name="connsiteY3" fmla="*/ 668922 h 679441"/>
              <a:gd name="connsiteX4" fmla="*/ 411392 w 1238375"/>
              <a:gd name="connsiteY4" fmla="*/ 523295 h 679441"/>
              <a:gd name="connsiteX5" fmla="*/ 1220805 w 1238375"/>
              <a:gd name="connsiteY5" fmla="*/ 309089 h 679441"/>
              <a:gd name="connsiteX6" fmla="*/ 900765 w 1238375"/>
              <a:gd name="connsiteY6" fmla="*/ 4289 h 679441"/>
              <a:gd name="connsiteX0" fmla="*/ 890407 w 1227442"/>
              <a:gd name="connsiteY0" fmla="*/ 11157 h 686309"/>
              <a:gd name="connsiteX1" fmla="*/ 176667 w 1227442"/>
              <a:gd name="connsiteY1" fmla="*/ 89051 h 686309"/>
              <a:gd name="connsiteX2" fmla="*/ 561 w 1227442"/>
              <a:gd name="connsiteY2" fmla="*/ 306644 h 686309"/>
              <a:gd name="connsiteX3" fmla="*/ 209687 w 1227442"/>
              <a:gd name="connsiteY3" fmla="*/ 675790 h 686309"/>
              <a:gd name="connsiteX4" fmla="*/ 401034 w 1227442"/>
              <a:gd name="connsiteY4" fmla="*/ 530163 h 686309"/>
              <a:gd name="connsiteX5" fmla="*/ 1210447 w 1227442"/>
              <a:gd name="connsiteY5" fmla="*/ 315957 h 686309"/>
              <a:gd name="connsiteX6" fmla="*/ 890407 w 1227442"/>
              <a:gd name="connsiteY6" fmla="*/ 11157 h 686309"/>
              <a:gd name="connsiteX0" fmla="*/ 890407 w 1227442"/>
              <a:gd name="connsiteY0" fmla="*/ 11157 h 676781"/>
              <a:gd name="connsiteX1" fmla="*/ 176667 w 1227442"/>
              <a:gd name="connsiteY1" fmla="*/ 89051 h 676781"/>
              <a:gd name="connsiteX2" fmla="*/ 561 w 1227442"/>
              <a:gd name="connsiteY2" fmla="*/ 306644 h 676781"/>
              <a:gd name="connsiteX3" fmla="*/ 209687 w 1227442"/>
              <a:gd name="connsiteY3" fmla="*/ 675790 h 676781"/>
              <a:gd name="connsiteX4" fmla="*/ 401034 w 1227442"/>
              <a:gd name="connsiteY4" fmla="*/ 530163 h 676781"/>
              <a:gd name="connsiteX5" fmla="*/ 1210447 w 1227442"/>
              <a:gd name="connsiteY5" fmla="*/ 315957 h 676781"/>
              <a:gd name="connsiteX6" fmla="*/ 890407 w 1227442"/>
              <a:gd name="connsiteY6" fmla="*/ 11157 h 676781"/>
              <a:gd name="connsiteX0" fmla="*/ 890407 w 1227442"/>
              <a:gd name="connsiteY0" fmla="*/ 11157 h 679006"/>
              <a:gd name="connsiteX1" fmla="*/ 176667 w 1227442"/>
              <a:gd name="connsiteY1" fmla="*/ 89051 h 679006"/>
              <a:gd name="connsiteX2" fmla="*/ 561 w 1227442"/>
              <a:gd name="connsiteY2" fmla="*/ 306644 h 679006"/>
              <a:gd name="connsiteX3" fmla="*/ 209687 w 1227442"/>
              <a:gd name="connsiteY3" fmla="*/ 675790 h 679006"/>
              <a:gd name="connsiteX4" fmla="*/ 401034 w 1227442"/>
              <a:gd name="connsiteY4" fmla="*/ 530163 h 679006"/>
              <a:gd name="connsiteX5" fmla="*/ 1210447 w 1227442"/>
              <a:gd name="connsiteY5" fmla="*/ 315957 h 679006"/>
              <a:gd name="connsiteX6" fmla="*/ 890407 w 1227442"/>
              <a:gd name="connsiteY6" fmla="*/ 11157 h 6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7442" h="679006">
                <a:moveTo>
                  <a:pt x="890407" y="11157"/>
                </a:moveTo>
                <a:cubicBezTo>
                  <a:pt x="718110" y="-26661"/>
                  <a:pt x="324975" y="39803"/>
                  <a:pt x="176667" y="89051"/>
                </a:cubicBezTo>
                <a:cubicBezTo>
                  <a:pt x="28359" y="138299"/>
                  <a:pt x="-4942" y="208854"/>
                  <a:pt x="561" y="306644"/>
                </a:cubicBezTo>
                <a:cubicBezTo>
                  <a:pt x="6064" y="404434"/>
                  <a:pt x="117542" y="659703"/>
                  <a:pt x="209687" y="675790"/>
                </a:cubicBezTo>
                <a:cubicBezTo>
                  <a:pt x="301832" y="691877"/>
                  <a:pt x="220694" y="648273"/>
                  <a:pt x="401034" y="530163"/>
                </a:cubicBezTo>
                <a:cubicBezTo>
                  <a:pt x="581374" y="412053"/>
                  <a:pt x="1128885" y="402458"/>
                  <a:pt x="1210447" y="315957"/>
                </a:cubicBezTo>
                <a:cubicBezTo>
                  <a:pt x="1292009" y="229456"/>
                  <a:pt x="1062704" y="48975"/>
                  <a:pt x="890407" y="11157"/>
                </a:cubicBezTo>
                <a:close/>
              </a:path>
            </a:pathLst>
          </a:custGeom>
          <a:solidFill>
            <a:srgbClr val="404040">
              <a:alpha val="7215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73580" y="3519260"/>
            <a:ext cx="308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Structured</a:t>
            </a:r>
            <a:endParaRPr lang="en-US" sz="2000" b="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72128" y="1395778"/>
            <a:ext cx="3875540" cy="2855182"/>
            <a:chOff x="4972128" y="1358106"/>
            <a:chExt cx="3875540" cy="2855182"/>
          </a:xfrm>
        </p:grpSpPr>
        <p:grpSp>
          <p:nvGrpSpPr>
            <p:cNvPr id="20" name="Group 10"/>
            <p:cNvGrpSpPr>
              <a:grpSpLocks/>
            </p:cNvGrpSpPr>
            <p:nvPr/>
          </p:nvGrpSpPr>
          <p:grpSpPr bwMode="auto">
            <a:xfrm>
              <a:off x="5453971" y="1358106"/>
              <a:ext cx="1411288" cy="366713"/>
              <a:chOff x="1105" y="2479"/>
              <a:chExt cx="1501" cy="231"/>
            </a:xfrm>
          </p:grpSpPr>
          <p:sp>
            <p:nvSpPr>
              <p:cNvPr id="125" name="Text Box 11"/>
              <p:cNvSpPr txBox="1">
                <a:spLocks noChangeArrowheads="1"/>
              </p:cNvSpPr>
              <p:nvPr/>
            </p:nvSpPr>
            <p:spPr bwMode="auto">
              <a:xfrm>
                <a:off x="1740" y="2479"/>
                <a:ext cx="3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 smtClean="0">
                    <a:solidFill>
                      <a:schemeClr val="bg1"/>
                    </a:solidFill>
                    <a:latin typeface="Tahoma" pitchFamily="34" charset="0"/>
                  </a:rPr>
                  <a:t>n</a:t>
                </a:r>
                <a:endParaRPr lang="en-US" sz="1800" b="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  <p:sp>
            <p:nvSpPr>
              <p:cNvPr id="126" name="Line 12"/>
              <p:cNvSpPr>
                <a:spLocks noChangeShapeType="1"/>
              </p:cNvSpPr>
              <p:nvPr/>
            </p:nvSpPr>
            <p:spPr bwMode="auto">
              <a:xfrm>
                <a:off x="1105" y="2681"/>
                <a:ext cx="150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972128" y="1794668"/>
              <a:ext cx="3875540" cy="2418620"/>
              <a:chOff x="4972128" y="1794668"/>
              <a:chExt cx="3875540" cy="2418620"/>
            </a:xfrm>
          </p:grpSpPr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>
                <a:off x="5262641" y="1808956"/>
                <a:ext cx="0" cy="13350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 Box 14"/>
              <p:cNvSpPr txBox="1">
                <a:spLocks noChangeArrowheads="1"/>
              </p:cNvSpPr>
              <p:nvPr/>
            </p:nvSpPr>
            <p:spPr bwMode="auto">
              <a:xfrm>
                <a:off x="4972128" y="2296319"/>
                <a:ext cx="7064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 smtClean="0">
                    <a:solidFill>
                      <a:schemeClr val="bg1"/>
                    </a:solidFill>
                    <a:latin typeface="Tahoma" pitchFamily="34" charset="0"/>
                  </a:rPr>
                  <a:t>n</a:t>
                </a:r>
                <a:endParaRPr lang="en-US" sz="1800" b="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  <p:sp>
            <p:nvSpPr>
              <p:cNvPr id="23" name="AutoShape 15"/>
              <p:cNvSpPr>
                <a:spLocks noChangeArrowheads="1"/>
              </p:cNvSpPr>
              <p:nvPr/>
            </p:nvSpPr>
            <p:spPr bwMode="auto">
              <a:xfrm>
                <a:off x="5375794" y="1804194"/>
                <a:ext cx="1566505" cy="1358900"/>
              </a:xfrm>
              <a:prstGeom prst="bracketPair">
                <a:avLst>
                  <a:gd name="adj" fmla="val 4463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Rectangle 29"/>
              <p:cNvSpPr>
                <a:spLocks noChangeArrowheads="1"/>
              </p:cNvSpPr>
              <p:nvPr/>
            </p:nvSpPr>
            <p:spPr bwMode="auto">
              <a:xfrm>
                <a:off x="5453971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5541284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Rectangle 31"/>
              <p:cNvSpPr>
                <a:spLocks noChangeArrowheads="1"/>
              </p:cNvSpPr>
              <p:nvPr/>
            </p:nvSpPr>
            <p:spPr bwMode="auto">
              <a:xfrm>
                <a:off x="5630184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5719084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33"/>
              <p:cNvSpPr>
                <a:spLocks noChangeArrowheads="1"/>
              </p:cNvSpPr>
              <p:nvPr/>
            </p:nvSpPr>
            <p:spPr bwMode="auto">
              <a:xfrm>
                <a:off x="5806396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Rectangle 34"/>
              <p:cNvSpPr>
                <a:spLocks noChangeArrowheads="1"/>
              </p:cNvSpPr>
              <p:nvPr/>
            </p:nvSpPr>
            <p:spPr bwMode="auto">
              <a:xfrm>
                <a:off x="5895296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Rectangle 35"/>
              <p:cNvSpPr>
                <a:spLocks noChangeArrowheads="1"/>
              </p:cNvSpPr>
              <p:nvPr/>
            </p:nvSpPr>
            <p:spPr bwMode="auto">
              <a:xfrm>
                <a:off x="5982609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Rectangle 36"/>
              <p:cNvSpPr>
                <a:spLocks noChangeArrowheads="1"/>
              </p:cNvSpPr>
              <p:nvPr/>
            </p:nvSpPr>
            <p:spPr bwMode="auto">
              <a:xfrm>
                <a:off x="6071509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37"/>
              <p:cNvSpPr>
                <a:spLocks noChangeArrowheads="1"/>
              </p:cNvSpPr>
              <p:nvPr/>
            </p:nvSpPr>
            <p:spPr bwMode="auto">
              <a:xfrm>
                <a:off x="6158821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Rectangle 38"/>
              <p:cNvSpPr>
                <a:spLocks noChangeArrowheads="1"/>
              </p:cNvSpPr>
              <p:nvPr/>
            </p:nvSpPr>
            <p:spPr bwMode="auto">
              <a:xfrm>
                <a:off x="6247721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Rectangle 39"/>
              <p:cNvSpPr>
                <a:spLocks noChangeArrowheads="1"/>
              </p:cNvSpPr>
              <p:nvPr/>
            </p:nvSpPr>
            <p:spPr bwMode="auto">
              <a:xfrm>
                <a:off x="6335034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40"/>
              <p:cNvSpPr>
                <a:spLocks noChangeArrowheads="1"/>
              </p:cNvSpPr>
              <p:nvPr/>
            </p:nvSpPr>
            <p:spPr bwMode="auto">
              <a:xfrm>
                <a:off x="6423934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Rectangle 41"/>
              <p:cNvSpPr>
                <a:spLocks noChangeArrowheads="1"/>
              </p:cNvSpPr>
              <p:nvPr/>
            </p:nvSpPr>
            <p:spPr bwMode="auto">
              <a:xfrm>
                <a:off x="6512834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Rectangle 42"/>
              <p:cNvSpPr>
                <a:spLocks noChangeArrowheads="1"/>
              </p:cNvSpPr>
              <p:nvPr/>
            </p:nvSpPr>
            <p:spPr bwMode="auto">
              <a:xfrm>
                <a:off x="6600146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Rectangle 43"/>
              <p:cNvSpPr>
                <a:spLocks noChangeArrowheads="1"/>
              </p:cNvSpPr>
              <p:nvPr/>
            </p:nvSpPr>
            <p:spPr bwMode="auto">
              <a:xfrm>
                <a:off x="6689046" y="1812131"/>
                <a:ext cx="88900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Rectangle 44"/>
              <p:cNvSpPr>
                <a:spLocks noChangeArrowheads="1"/>
              </p:cNvSpPr>
              <p:nvPr/>
            </p:nvSpPr>
            <p:spPr bwMode="auto">
              <a:xfrm>
                <a:off x="6777946" y="1812131"/>
                <a:ext cx="87313" cy="13477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5453971" y="1901031"/>
                <a:ext cx="1408112" cy="1174750"/>
                <a:chOff x="4309384" y="1749424"/>
                <a:chExt cx="2374900" cy="1174750"/>
              </a:xfrm>
            </p:grpSpPr>
            <p:sp>
              <p:nvSpPr>
                <p:cNvPr id="110" name="Line 45"/>
                <p:cNvSpPr>
                  <a:spLocks noChangeShapeType="1"/>
                </p:cNvSpPr>
                <p:nvPr/>
              </p:nvSpPr>
              <p:spPr bwMode="auto">
                <a:xfrm>
                  <a:off x="4309384" y="1749424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Line 46"/>
                <p:cNvSpPr>
                  <a:spLocks noChangeShapeType="1"/>
                </p:cNvSpPr>
                <p:nvPr/>
              </p:nvSpPr>
              <p:spPr bwMode="auto">
                <a:xfrm>
                  <a:off x="4312559" y="1831974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Line 47"/>
                <p:cNvSpPr>
                  <a:spLocks noChangeShapeType="1"/>
                </p:cNvSpPr>
                <p:nvPr/>
              </p:nvSpPr>
              <p:spPr bwMode="auto">
                <a:xfrm>
                  <a:off x="4312559" y="1916112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" name="Line 48"/>
                <p:cNvSpPr>
                  <a:spLocks noChangeShapeType="1"/>
                </p:cNvSpPr>
                <p:nvPr/>
              </p:nvSpPr>
              <p:spPr bwMode="auto">
                <a:xfrm>
                  <a:off x="4309384" y="2000249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Line 49"/>
                <p:cNvSpPr>
                  <a:spLocks noChangeShapeType="1"/>
                </p:cNvSpPr>
                <p:nvPr/>
              </p:nvSpPr>
              <p:spPr bwMode="auto">
                <a:xfrm>
                  <a:off x="4312559" y="2084387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" name="Line 50"/>
                <p:cNvSpPr>
                  <a:spLocks noChangeShapeType="1"/>
                </p:cNvSpPr>
                <p:nvPr/>
              </p:nvSpPr>
              <p:spPr bwMode="auto">
                <a:xfrm>
                  <a:off x="4312559" y="2168524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" name="Line 51"/>
                <p:cNvSpPr>
                  <a:spLocks noChangeShapeType="1"/>
                </p:cNvSpPr>
                <p:nvPr/>
              </p:nvSpPr>
              <p:spPr bwMode="auto">
                <a:xfrm>
                  <a:off x="4309384" y="2252662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Line 52"/>
                <p:cNvSpPr>
                  <a:spLocks noChangeShapeType="1"/>
                </p:cNvSpPr>
                <p:nvPr/>
              </p:nvSpPr>
              <p:spPr bwMode="auto">
                <a:xfrm>
                  <a:off x="4312559" y="2336799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Line 53"/>
                <p:cNvSpPr>
                  <a:spLocks noChangeShapeType="1"/>
                </p:cNvSpPr>
                <p:nvPr/>
              </p:nvSpPr>
              <p:spPr bwMode="auto">
                <a:xfrm>
                  <a:off x="4312559" y="2419349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Line 54"/>
                <p:cNvSpPr>
                  <a:spLocks noChangeShapeType="1"/>
                </p:cNvSpPr>
                <p:nvPr/>
              </p:nvSpPr>
              <p:spPr bwMode="auto">
                <a:xfrm>
                  <a:off x="4309384" y="2503487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Line 55"/>
                <p:cNvSpPr>
                  <a:spLocks noChangeShapeType="1"/>
                </p:cNvSpPr>
                <p:nvPr/>
              </p:nvSpPr>
              <p:spPr bwMode="auto">
                <a:xfrm>
                  <a:off x="4312559" y="2587624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Line 56"/>
                <p:cNvSpPr>
                  <a:spLocks noChangeShapeType="1"/>
                </p:cNvSpPr>
                <p:nvPr/>
              </p:nvSpPr>
              <p:spPr bwMode="auto">
                <a:xfrm>
                  <a:off x="4312559" y="2671762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Line 57"/>
                <p:cNvSpPr>
                  <a:spLocks noChangeShapeType="1"/>
                </p:cNvSpPr>
                <p:nvPr/>
              </p:nvSpPr>
              <p:spPr bwMode="auto">
                <a:xfrm>
                  <a:off x="4309384" y="2755899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58"/>
                <p:cNvSpPr>
                  <a:spLocks noChangeShapeType="1"/>
                </p:cNvSpPr>
                <p:nvPr/>
              </p:nvSpPr>
              <p:spPr bwMode="auto">
                <a:xfrm>
                  <a:off x="4312559" y="2840037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59"/>
                <p:cNvSpPr>
                  <a:spLocks noChangeShapeType="1"/>
                </p:cNvSpPr>
                <p:nvPr/>
              </p:nvSpPr>
              <p:spPr bwMode="auto">
                <a:xfrm>
                  <a:off x="4312559" y="2924174"/>
                  <a:ext cx="2371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26" name="Object 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1321032"/>
                  </p:ext>
                </p:extLst>
              </p:nvPr>
            </p:nvGraphicFramePr>
            <p:xfrm>
              <a:off x="7436073" y="2196306"/>
              <a:ext cx="601662" cy="496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78" name="Equation" r:id="rId5" imgW="4454280" imgH="3642120" progId="Equation.DSMT4">
                      <p:embed/>
                    </p:oleObj>
                  </mc:Choice>
                  <mc:Fallback>
                    <p:oleObj name="Equation" r:id="rId5" imgW="4454280" imgH="3642120" progId="Equation.DSMT4">
                      <p:embed/>
                      <p:pic>
                        <p:nvPicPr>
                          <p:cNvPr id="0" name="Picture 2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36073" y="2196306"/>
                            <a:ext cx="601662" cy="4968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AutoShape 68"/>
              <p:cNvSpPr>
                <a:spLocks noChangeArrowheads="1"/>
              </p:cNvSpPr>
              <p:nvPr/>
            </p:nvSpPr>
            <p:spPr bwMode="auto">
              <a:xfrm>
                <a:off x="7039884" y="1801019"/>
                <a:ext cx="273050" cy="1366837"/>
              </a:xfrm>
              <a:prstGeom prst="bracketPair">
                <a:avLst>
                  <a:gd name="adj" fmla="val 16778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" name="Group 69"/>
              <p:cNvGrpSpPr>
                <a:grpSpLocks/>
              </p:cNvGrpSpPr>
              <p:nvPr/>
            </p:nvGrpSpPr>
            <p:grpSpPr bwMode="auto">
              <a:xfrm>
                <a:off x="7136743" y="1794668"/>
                <a:ext cx="87313" cy="2193925"/>
                <a:chOff x="2382" y="1541"/>
                <a:chExt cx="55" cy="1382"/>
              </a:xfrm>
              <a:solidFill>
                <a:srgbClr val="FF0000"/>
              </a:solidFill>
            </p:grpSpPr>
            <p:sp>
              <p:nvSpPr>
                <p:cNvPr id="51" name="Rectangle 70"/>
                <p:cNvSpPr>
                  <a:spLocks noChangeArrowheads="1"/>
                </p:cNvSpPr>
                <p:nvPr/>
              </p:nvSpPr>
              <p:spPr bwMode="auto">
                <a:xfrm>
                  <a:off x="2382" y="1541"/>
                  <a:ext cx="55" cy="852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" name="Group 71"/>
                <p:cNvGrpSpPr>
                  <a:grpSpLocks/>
                </p:cNvGrpSpPr>
                <p:nvPr/>
              </p:nvGrpSpPr>
              <p:grpSpPr bwMode="auto">
                <a:xfrm>
                  <a:off x="2383" y="1597"/>
                  <a:ext cx="52" cy="740"/>
                  <a:chOff x="3572" y="2543"/>
                  <a:chExt cx="1496" cy="740"/>
                </a:xfrm>
                <a:grpFill/>
              </p:grpSpPr>
              <p:sp>
                <p:nvSpPr>
                  <p:cNvPr id="68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3572" y="2543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595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648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3572" y="2701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754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807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572" y="2860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913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2965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3572" y="3018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3071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3124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3572" y="3177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3230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3574" y="3283"/>
                    <a:ext cx="1494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88"/>
                <p:cNvGrpSpPr>
                  <a:grpSpLocks/>
                </p:cNvGrpSpPr>
                <p:nvPr/>
              </p:nvGrpSpPr>
              <p:grpSpPr bwMode="auto">
                <a:xfrm>
                  <a:off x="2386" y="2659"/>
                  <a:ext cx="46" cy="264"/>
                  <a:chOff x="2353" y="2659"/>
                  <a:chExt cx="79" cy="264"/>
                </a:xfrm>
                <a:grpFill/>
              </p:grpSpPr>
              <p:sp>
                <p:nvSpPr>
                  <p:cNvPr id="62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2353" y="2659"/>
                    <a:ext cx="79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2353" y="2818"/>
                    <a:ext cx="79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2353" y="2870"/>
                    <a:ext cx="79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2353" y="2923"/>
                    <a:ext cx="79" cy="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aphicFrame>
            <p:nvGraphicFramePr>
              <p:cNvPr id="29" name="Object 10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144263"/>
                  </p:ext>
                </p:extLst>
              </p:nvPr>
            </p:nvGraphicFramePr>
            <p:xfrm>
              <a:off x="6793050" y="3098864"/>
              <a:ext cx="712759" cy="1114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79" name="Equation" r:id="rId7" imgW="4454280" imgH="6890760" progId="Equation.DSMT4">
                      <p:embed/>
                    </p:oleObj>
                  </mc:Choice>
                  <mc:Fallback>
                    <p:oleObj name="Equation" r:id="rId7" imgW="4454280" imgH="6890760" progId="Equation.DSMT4">
                      <p:embed/>
                      <p:pic>
                        <p:nvPicPr>
                          <p:cNvPr id="0" name="Picture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3050" y="3098864"/>
                            <a:ext cx="712759" cy="11144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AutoShape 106"/>
              <p:cNvSpPr>
                <a:spLocks noChangeArrowheads="1"/>
              </p:cNvSpPr>
              <p:nvPr/>
            </p:nvSpPr>
            <p:spPr bwMode="auto">
              <a:xfrm>
                <a:off x="8064011" y="1821656"/>
                <a:ext cx="273050" cy="1336675"/>
              </a:xfrm>
              <a:prstGeom prst="bracketPair">
                <a:avLst>
                  <a:gd name="adj" fmla="val 16778"/>
                </a:avLst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107"/>
              <p:cNvSpPr>
                <a:spLocks noChangeArrowheads="1"/>
              </p:cNvSpPr>
              <p:nvPr/>
            </p:nvSpPr>
            <p:spPr bwMode="auto">
              <a:xfrm>
                <a:off x="8160849" y="1815306"/>
                <a:ext cx="87312" cy="135255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" name="Group 108"/>
              <p:cNvGrpSpPr>
                <a:grpSpLocks/>
              </p:cNvGrpSpPr>
              <p:nvPr/>
            </p:nvGrpSpPr>
            <p:grpSpPr bwMode="auto">
              <a:xfrm>
                <a:off x="8119574" y="1904206"/>
                <a:ext cx="125412" cy="1174750"/>
                <a:chOff x="3572" y="2543"/>
                <a:chExt cx="1496" cy="740"/>
              </a:xfrm>
            </p:grpSpPr>
            <p:sp>
              <p:nvSpPr>
                <p:cNvPr id="36" name="Line 109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110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111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Line 112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Line 113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Line 114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115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116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117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118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119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Line 120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121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122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123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33" name="Object 1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780488"/>
                  </p:ext>
                </p:extLst>
              </p:nvPr>
            </p:nvGraphicFramePr>
            <p:xfrm>
              <a:off x="8064011" y="3154426"/>
              <a:ext cx="541338" cy="1058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80" name="Equation" r:id="rId9" imgW="4048200" imgH="6890760" progId="Equation.DSMT4">
                      <p:embed/>
                    </p:oleObj>
                  </mc:Choice>
                  <mc:Fallback>
                    <p:oleObj name="Equation" r:id="rId9" imgW="4048200" imgH="6890760" progId="Equation.DSMT4">
                      <p:embed/>
                      <p:pic>
                        <p:nvPicPr>
                          <p:cNvPr id="0" name="Picture 2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4011" y="3154426"/>
                            <a:ext cx="541338" cy="105886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Line 127"/>
              <p:cNvSpPr>
                <a:spLocks noChangeShapeType="1"/>
              </p:cNvSpPr>
              <p:nvPr/>
            </p:nvSpPr>
            <p:spPr bwMode="auto">
              <a:xfrm>
                <a:off x="8464061" y="1816894"/>
                <a:ext cx="0" cy="133508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128"/>
              <p:cNvSpPr txBox="1">
                <a:spLocks noChangeArrowheads="1"/>
              </p:cNvSpPr>
              <p:nvPr/>
            </p:nvSpPr>
            <p:spPr bwMode="auto">
              <a:xfrm>
                <a:off x="8427550" y="1948657"/>
                <a:ext cx="4201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bg1"/>
                    </a:solidFill>
                    <a:latin typeface="Tahoma" pitchFamily="34" charset="0"/>
                  </a:rPr>
                  <a:t>n</a:t>
                </a:r>
              </a:p>
            </p:txBody>
          </p:sp>
          <p:graphicFrame>
            <p:nvGraphicFramePr>
              <p:cNvPr id="24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137245"/>
                  </p:ext>
                </p:extLst>
              </p:nvPr>
            </p:nvGraphicFramePr>
            <p:xfrm>
              <a:off x="5800840" y="1967478"/>
              <a:ext cx="894858" cy="9797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81" name="Equation" r:id="rId11" imgW="4860360" imgH="5266440" progId="Equation.DSMT4">
                      <p:embed/>
                    </p:oleObj>
                  </mc:Choice>
                  <mc:Fallback>
                    <p:oleObj name="Equation" r:id="rId11" imgW="4860360" imgH="5266440" progId="Equation.DSMT4">
                      <p:embed/>
                      <p:pic>
                        <p:nvPicPr>
                          <p:cNvPr id="0" name="Picture 2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00840" y="1967478"/>
                            <a:ext cx="894858" cy="9797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441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12" grpId="0"/>
      <p:bldP spid="5" grpId="0" animBg="1"/>
      <p:bldP spid="14" grpId="0"/>
      <p:bldP spid="6" grpId="0" animBg="1"/>
      <p:bldP spid="16" grpId="0"/>
      <p:bldP spid="10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DF19E8-0254-410E-B719-9A8B8B88E6DB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40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6388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Super-Resolution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Zeyde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,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Protter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&amp; Elad (‘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09)]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pic>
        <p:nvPicPr>
          <p:cNvPr id="12" name="Picture 11" descr="Chapter_15_ScaleUp_Text_ResultImage.eps"/>
          <p:cNvPicPr>
            <a:picLocks noChangeAspect="1"/>
          </p:cNvPicPr>
          <p:nvPr/>
        </p:nvPicPr>
        <p:blipFill>
          <a:blip r:embed="rId3" cstate="print"/>
          <a:srcRect l="1172" t="1075" r="1466" b="1088"/>
          <a:stretch>
            <a:fillRect/>
          </a:stretch>
        </p:blipFill>
        <p:spPr>
          <a:xfrm>
            <a:off x="264160" y="1201420"/>
            <a:ext cx="2591178" cy="261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 descr="Chapter_15_ScaleUp_Text_TestHImage.eps"/>
          <p:cNvPicPr>
            <a:picLocks noChangeAspect="1"/>
          </p:cNvPicPr>
          <p:nvPr/>
        </p:nvPicPr>
        <p:blipFill>
          <a:blip r:embed="rId4" cstate="print"/>
          <a:srcRect l="771" t="1378" r="1160" b="1256"/>
          <a:stretch>
            <a:fillRect/>
          </a:stretch>
        </p:blipFill>
        <p:spPr>
          <a:xfrm>
            <a:off x="3014981" y="2809240"/>
            <a:ext cx="2622609" cy="261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Chapter_15_ScaleUp_Text_TestIdealImage.eps"/>
          <p:cNvPicPr>
            <a:picLocks noChangeAspect="1"/>
          </p:cNvPicPr>
          <p:nvPr/>
        </p:nvPicPr>
        <p:blipFill>
          <a:blip r:embed="rId5" cstate="print"/>
          <a:srcRect l="665" t="1680" r="1738" b="1424"/>
          <a:stretch>
            <a:fillRect/>
          </a:stretch>
        </p:blipFill>
        <p:spPr>
          <a:xfrm>
            <a:off x="5819140" y="1231900"/>
            <a:ext cx="2622670" cy="261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Chapter_15_ScaleUp_Text_TestLImage.eps"/>
          <p:cNvPicPr>
            <a:picLocks noChangeAspect="1"/>
          </p:cNvPicPr>
          <p:nvPr/>
        </p:nvPicPr>
        <p:blipFill>
          <a:blip r:embed="rId6" cstate="print"/>
          <a:srcRect l="1504" t="2308" r="2210" b="1061"/>
          <a:stretch>
            <a:fillRect/>
          </a:stretch>
        </p:blipFill>
        <p:spPr>
          <a:xfrm>
            <a:off x="7157277" y="4578074"/>
            <a:ext cx="861258" cy="864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503057" y="1221015"/>
            <a:ext cx="12954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Ideal Image</a:t>
            </a: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8701" y="5509987"/>
            <a:ext cx="222612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Given Image</a:t>
            </a: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2904" y="1738087"/>
            <a:ext cx="241299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SR Result</a:t>
            </a:r>
          </a:p>
          <a:p>
            <a:pPr algn="l"/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PSNR=16.95dB</a:t>
            </a: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" y="4889512"/>
            <a:ext cx="234769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b="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Bicubic</a:t>
            </a:r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interpolation PSNR=14.68dB</a:t>
            </a:r>
            <a:endParaRPr lang="he-IL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DF19E8-0254-410E-B719-9A8B8B88E6DB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41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6388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Super-Resolution 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[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Zeyde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, </a:t>
            </a:r>
            <a:r>
              <a:rPr lang="en-US" sz="2000" b="0" dirty="0" err="1" smtClean="0">
                <a:solidFill>
                  <a:srgbClr val="3366FF"/>
                </a:solidFill>
                <a:latin typeface="Tahoma" pitchFamily="34" charset="0"/>
              </a:rPr>
              <a:t>Protter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 </a:t>
            </a:r>
            <a:r>
              <a:rPr lang="en-US" sz="2000" b="0" dirty="0">
                <a:solidFill>
                  <a:srgbClr val="3366FF"/>
                </a:solidFill>
                <a:latin typeface="Tahoma" pitchFamily="34" charset="0"/>
              </a:rPr>
              <a:t>&amp; Elad (‘</a:t>
            </a:r>
            <a:r>
              <a:rPr lang="en-US" sz="2000" b="0" dirty="0" smtClean="0">
                <a:solidFill>
                  <a:srgbClr val="3366FF"/>
                </a:solidFill>
                <a:latin typeface="Tahoma" pitchFamily="34" charset="0"/>
              </a:rPr>
              <a:t>09)]</a:t>
            </a:r>
            <a:endParaRPr lang="en-US" sz="2000" b="0" dirty="0">
              <a:solidFill>
                <a:srgbClr val="3366FF"/>
              </a:solidFill>
              <a:latin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147" y="3389806"/>
            <a:ext cx="82404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The Original            </a:t>
            </a:r>
            <a:r>
              <a:rPr lang="en-US" sz="1800" b="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Bicubic</a:t>
            </a:r>
            <a:r>
              <a:rPr lang="en-US" sz="18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Interpolation         SR result  </a:t>
            </a:r>
            <a:endParaRPr lang="he-IL" sz="18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" name="Picture 19" descr="Chapter_15_ScaleUp_Building_Part2.eps"/>
          <p:cNvPicPr>
            <a:picLocks noChangeAspect="1"/>
          </p:cNvPicPr>
          <p:nvPr/>
        </p:nvPicPr>
        <p:blipFill>
          <a:blip r:embed="rId3" cstate="print"/>
          <a:srcRect l="714" t="2558" r="1429" b="1862"/>
          <a:stretch>
            <a:fillRect/>
          </a:stretch>
        </p:blipFill>
        <p:spPr>
          <a:xfrm>
            <a:off x="827532" y="1222063"/>
            <a:ext cx="6805972" cy="2194560"/>
          </a:xfrm>
          <a:prstGeom prst="rect">
            <a:avLst/>
          </a:prstGeom>
        </p:spPr>
      </p:pic>
      <p:pic>
        <p:nvPicPr>
          <p:cNvPr id="24" name="Picture 23" descr="Chapter_15_ScaleUp_Building_Part1.eps"/>
          <p:cNvPicPr>
            <a:picLocks/>
          </p:cNvPicPr>
          <p:nvPr/>
        </p:nvPicPr>
        <p:blipFill>
          <a:blip r:embed="rId4" cstate="print"/>
          <a:srcRect l="1429" t="3356" r="1429" b="2579"/>
          <a:stretch>
            <a:fillRect/>
          </a:stretch>
        </p:blipFill>
        <p:spPr>
          <a:xfrm>
            <a:off x="827532" y="3768512"/>
            <a:ext cx="6803136" cy="2194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326380" y="1222063"/>
            <a:ext cx="144780" cy="47410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979420" y="1219207"/>
            <a:ext cx="144780" cy="474100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4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D4B0FB-49C6-4D20-9CCE-7404D20BEB0E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42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022606" y="3289303"/>
            <a:ext cx="4827487" cy="2252665"/>
            <a:chOff x="2301" y="1994"/>
            <a:chExt cx="3320" cy="1419"/>
          </a:xfrm>
        </p:grpSpPr>
        <p:sp>
          <p:nvSpPr>
            <p:cNvPr id="18446" name="Freeform 4"/>
            <p:cNvSpPr>
              <a:spLocks/>
            </p:cNvSpPr>
            <p:nvPr/>
          </p:nvSpPr>
          <p:spPr bwMode="auto">
            <a:xfrm>
              <a:off x="2301" y="1994"/>
              <a:ext cx="3320" cy="1419"/>
            </a:xfrm>
            <a:custGeom>
              <a:avLst/>
              <a:gdLst>
                <a:gd name="T0" fmla="*/ 1019 w 3321"/>
                <a:gd name="T1" fmla="*/ 159 h 1416"/>
                <a:gd name="T2" fmla="*/ 343 w 3321"/>
                <a:gd name="T3" fmla="*/ 607 h 1416"/>
                <a:gd name="T4" fmla="*/ 403 w 3321"/>
                <a:gd name="T5" fmla="*/ 359 h 1416"/>
                <a:gd name="T6" fmla="*/ 11 w 3321"/>
                <a:gd name="T7" fmla="*/ 907 h 1416"/>
                <a:gd name="T8" fmla="*/ 467 w 3321"/>
                <a:gd name="T9" fmla="*/ 1356 h 1416"/>
                <a:gd name="T10" fmla="*/ 433 w 3321"/>
                <a:gd name="T11" fmla="*/ 1038 h 1416"/>
                <a:gd name="T12" fmla="*/ 2255 w 3321"/>
                <a:gd name="T13" fmla="*/ 763 h 1416"/>
                <a:gd name="T14" fmla="*/ 3115 w 3321"/>
                <a:gd name="T15" fmla="*/ 101 h 1416"/>
                <a:gd name="T16" fmla="*/ 1019 w 3321"/>
                <a:gd name="T17" fmla="*/ 159 h 14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21"/>
                <a:gd name="T28" fmla="*/ 0 h 1416"/>
                <a:gd name="T29" fmla="*/ 3321 w 3321"/>
                <a:gd name="T30" fmla="*/ 1416 h 1416"/>
                <a:gd name="connsiteX0" fmla="*/ 3036 w 9385"/>
                <a:gd name="connsiteY0" fmla="*/ 695 h 9197"/>
                <a:gd name="connsiteX1" fmla="*/ 1001 w 9385"/>
                <a:gd name="connsiteY1" fmla="*/ 3859 h 9197"/>
                <a:gd name="connsiteX2" fmla="*/ 1181 w 9385"/>
                <a:gd name="connsiteY2" fmla="*/ 2107 h 9197"/>
                <a:gd name="connsiteX3" fmla="*/ 1 w 9385"/>
                <a:gd name="connsiteY3" fmla="*/ 5977 h 9197"/>
                <a:gd name="connsiteX4" fmla="*/ 1374 w 9385"/>
                <a:gd name="connsiteY4" fmla="*/ 9148 h 9197"/>
                <a:gd name="connsiteX5" fmla="*/ 1272 w 9385"/>
                <a:gd name="connsiteY5" fmla="*/ 6903 h 9197"/>
                <a:gd name="connsiteX6" fmla="*/ 6758 w 9385"/>
                <a:gd name="connsiteY6" fmla="*/ 4960 h 9197"/>
                <a:gd name="connsiteX7" fmla="*/ 9258 w 9385"/>
                <a:gd name="connsiteY7" fmla="*/ 243 h 9197"/>
                <a:gd name="connsiteX8" fmla="*/ 3036 w 9385"/>
                <a:gd name="connsiteY8" fmla="*/ 695 h 9197"/>
                <a:gd name="connsiteX0" fmla="*/ 2717 w 10652"/>
                <a:gd name="connsiteY0" fmla="*/ 1352 h 10899"/>
                <a:gd name="connsiteX1" fmla="*/ 1101 w 10652"/>
                <a:gd name="connsiteY1" fmla="*/ 4687 h 10899"/>
                <a:gd name="connsiteX2" fmla="*/ 1292 w 10652"/>
                <a:gd name="connsiteY2" fmla="*/ 2782 h 10899"/>
                <a:gd name="connsiteX3" fmla="*/ 35 w 10652"/>
                <a:gd name="connsiteY3" fmla="*/ 6990 h 10899"/>
                <a:gd name="connsiteX4" fmla="*/ 1498 w 10652"/>
                <a:gd name="connsiteY4" fmla="*/ 10438 h 10899"/>
                <a:gd name="connsiteX5" fmla="*/ 1389 w 10652"/>
                <a:gd name="connsiteY5" fmla="*/ 7997 h 10899"/>
                <a:gd name="connsiteX6" fmla="*/ 7235 w 10652"/>
                <a:gd name="connsiteY6" fmla="*/ 5884 h 10899"/>
                <a:gd name="connsiteX7" fmla="*/ 9899 w 10652"/>
                <a:gd name="connsiteY7" fmla="*/ 755 h 10899"/>
                <a:gd name="connsiteX8" fmla="*/ 2717 w 10652"/>
                <a:gd name="connsiteY8" fmla="*/ 1352 h 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" h="10899">
                  <a:moveTo>
                    <a:pt x="2717" y="1352"/>
                  </a:moveTo>
                  <a:cubicBezTo>
                    <a:pt x="1549" y="3164"/>
                    <a:pt x="1339" y="4449"/>
                    <a:pt x="1101" y="4687"/>
                  </a:cubicBezTo>
                  <a:cubicBezTo>
                    <a:pt x="864" y="4925"/>
                    <a:pt x="1469" y="2398"/>
                    <a:pt x="1292" y="2782"/>
                  </a:cubicBezTo>
                  <a:cubicBezTo>
                    <a:pt x="1117" y="3166"/>
                    <a:pt x="0" y="5716"/>
                    <a:pt x="35" y="6990"/>
                  </a:cubicBezTo>
                  <a:cubicBezTo>
                    <a:pt x="70" y="8265"/>
                    <a:pt x="1276" y="10899"/>
                    <a:pt x="1498" y="10438"/>
                  </a:cubicBezTo>
                  <a:cubicBezTo>
                    <a:pt x="1720" y="9978"/>
                    <a:pt x="434" y="8757"/>
                    <a:pt x="1389" y="7997"/>
                  </a:cubicBezTo>
                  <a:cubicBezTo>
                    <a:pt x="2345" y="7236"/>
                    <a:pt x="5801" y="7082"/>
                    <a:pt x="7235" y="5884"/>
                  </a:cubicBezTo>
                  <a:cubicBezTo>
                    <a:pt x="8669" y="4687"/>
                    <a:pt x="10652" y="1510"/>
                    <a:pt x="9899" y="755"/>
                  </a:cubicBezTo>
                  <a:cubicBezTo>
                    <a:pt x="9146" y="0"/>
                    <a:pt x="4119" y="1259"/>
                    <a:pt x="2717" y="1352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Text Box 5"/>
            <p:cNvSpPr txBox="1">
              <a:spLocks noChangeArrowheads="1"/>
            </p:cNvSpPr>
            <p:nvPr/>
          </p:nvSpPr>
          <p:spPr bwMode="auto">
            <a:xfrm>
              <a:off x="3012" y="2019"/>
              <a:ext cx="2025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endParaRPr lang="en-US" sz="1800" b="0" dirty="0">
                <a:latin typeface="Tahoma" pitchFamily="34" charset="0"/>
              </a:endParaRPr>
            </a:p>
            <a:p>
              <a:pPr algn="r" rtl="1" eaLnBrk="1" hangingPunct="1">
                <a:spcBef>
                  <a:spcPct val="50000"/>
                </a:spcBef>
              </a:pPr>
              <a:r>
                <a:rPr lang="en-US" sz="1800" b="0" dirty="0">
                  <a:latin typeface="Tahoma" pitchFamily="34" charset="0"/>
                </a:rPr>
                <a:t>Are they working well?</a:t>
              </a:r>
            </a:p>
          </p:txBody>
        </p:sp>
      </p:grp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152400"/>
            <a:ext cx="8458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   To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Summarize</a:t>
            </a:r>
            <a:endParaRPr lang="en-US" sz="3600" b="0" dirty="0">
              <a:solidFill>
                <a:schemeClr val="bg1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9960" name="Text Box 8"/>
          <p:cNvSpPr txBox="1">
            <a:spLocks noChangeArrowheads="1"/>
          </p:cNvSpPr>
          <p:nvPr/>
        </p:nvSpPr>
        <p:spPr bwMode="auto">
          <a:xfrm>
            <a:off x="5224463" y="1630363"/>
            <a:ext cx="3370262" cy="19304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0">
                <a:solidFill>
                  <a:schemeClr val="bg1"/>
                </a:solidFill>
                <a:latin typeface="Tahoma" pitchFamily="34" charset="0"/>
              </a:rPr>
              <a:t>Sparse and redundant representations and other example-based modeling methods are drawing a considerable attention in recent years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324225" y="1376363"/>
            <a:ext cx="1954213" cy="2093912"/>
            <a:chOff x="2124" y="789"/>
            <a:chExt cx="1231" cy="1319"/>
          </a:xfrm>
        </p:grpSpPr>
        <p:sp>
          <p:nvSpPr>
            <p:cNvPr id="18444" name="Freeform 10"/>
            <p:cNvSpPr>
              <a:spLocks/>
            </p:cNvSpPr>
            <p:nvPr/>
          </p:nvSpPr>
          <p:spPr bwMode="auto">
            <a:xfrm>
              <a:off x="2124" y="789"/>
              <a:ext cx="1231" cy="1319"/>
            </a:xfrm>
            <a:custGeom>
              <a:avLst/>
              <a:gdLst>
                <a:gd name="T0" fmla="*/ 201 w 1231"/>
                <a:gd name="T1" fmla="*/ 21 h 1319"/>
                <a:gd name="T2" fmla="*/ 942 w 1231"/>
                <a:gd name="T3" fmla="*/ 429 h 1319"/>
                <a:gd name="T4" fmla="*/ 921 w 1231"/>
                <a:gd name="T5" fmla="*/ 192 h 1319"/>
                <a:gd name="T6" fmla="*/ 1194 w 1231"/>
                <a:gd name="T7" fmla="*/ 684 h 1319"/>
                <a:gd name="T8" fmla="*/ 882 w 1231"/>
                <a:gd name="T9" fmla="*/ 1263 h 1319"/>
                <a:gd name="T10" fmla="*/ 918 w 1231"/>
                <a:gd name="T11" fmla="*/ 1020 h 1319"/>
                <a:gd name="T12" fmla="*/ 204 w 1231"/>
                <a:gd name="T13" fmla="*/ 1041 h 1319"/>
                <a:gd name="T14" fmla="*/ 201 w 1231"/>
                <a:gd name="T15" fmla="*/ 21 h 13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31"/>
                <a:gd name="T25" fmla="*/ 0 h 1319"/>
                <a:gd name="T26" fmla="*/ 1231 w 1231"/>
                <a:gd name="T27" fmla="*/ 1319 h 13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31" h="1319">
                  <a:moveTo>
                    <a:pt x="201" y="21"/>
                  </a:moveTo>
                  <a:cubicBezTo>
                    <a:pt x="359" y="0"/>
                    <a:pt x="822" y="400"/>
                    <a:pt x="942" y="429"/>
                  </a:cubicBezTo>
                  <a:cubicBezTo>
                    <a:pt x="1062" y="458"/>
                    <a:pt x="879" y="149"/>
                    <a:pt x="921" y="192"/>
                  </a:cubicBezTo>
                  <a:cubicBezTo>
                    <a:pt x="963" y="235"/>
                    <a:pt x="1231" y="510"/>
                    <a:pt x="1194" y="684"/>
                  </a:cubicBezTo>
                  <a:cubicBezTo>
                    <a:pt x="1158" y="867"/>
                    <a:pt x="928" y="1207"/>
                    <a:pt x="882" y="1263"/>
                  </a:cubicBezTo>
                  <a:cubicBezTo>
                    <a:pt x="836" y="1319"/>
                    <a:pt x="1031" y="1057"/>
                    <a:pt x="918" y="1020"/>
                  </a:cubicBezTo>
                  <a:cubicBezTo>
                    <a:pt x="805" y="983"/>
                    <a:pt x="366" y="1038"/>
                    <a:pt x="204" y="1041"/>
                  </a:cubicBezTo>
                  <a:cubicBezTo>
                    <a:pt x="0" y="1041"/>
                    <a:pt x="42" y="39"/>
                    <a:pt x="201" y="21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5" name="Text Box 11"/>
            <p:cNvSpPr txBox="1">
              <a:spLocks noChangeArrowheads="1"/>
            </p:cNvSpPr>
            <p:nvPr/>
          </p:nvSpPr>
          <p:spPr bwMode="auto">
            <a:xfrm>
              <a:off x="2276" y="1148"/>
              <a:ext cx="94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rtl="1" eaLnBrk="1" hangingPunct="1">
                <a:spcBef>
                  <a:spcPct val="50000"/>
                </a:spcBef>
              </a:pPr>
              <a:r>
                <a:rPr lang="en-US" sz="1800" b="0">
                  <a:latin typeface="Tahoma" pitchFamily="34" charset="0"/>
                </a:rPr>
                <a:t>Which  model to choose?</a:t>
              </a:r>
              <a:endParaRPr lang="en-US" sz="1800" b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09964" name="Text Box 12"/>
          <p:cNvSpPr txBox="1">
            <a:spLocks noChangeArrowheads="1"/>
          </p:cNvSpPr>
          <p:nvPr/>
        </p:nvSpPr>
        <p:spPr bwMode="auto">
          <a:xfrm>
            <a:off x="141514" y="3561661"/>
            <a:ext cx="3897086" cy="22467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Yes, these </a:t>
            </a:r>
            <a:r>
              <a:rPr lang="en-US" sz="20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methods have been deployed to a series of 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applications</a:t>
            </a:r>
            <a:r>
              <a:rPr lang="en-US" sz="20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, leading to state-of-the-art 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results. In parallel, theoretical results provide the backbone for these algorithms’ stability and good-performance </a:t>
            </a:r>
            <a:endParaRPr lang="en-US" sz="2000" b="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606425" y="1408113"/>
            <a:ext cx="3040063" cy="16256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0">
                <a:solidFill>
                  <a:schemeClr val="bg1"/>
                </a:solidFill>
                <a:latin typeface="Tahoma" pitchFamily="34" charset="0"/>
              </a:rPr>
              <a:t>An effective (yet simple) model for signals/images is key in getting better algorithms for various applications</a:t>
            </a:r>
            <a:endParaRPr lang="en-US" sz="200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0" grpId="0" animBg="1" autoUpdateAnimBg="0"/>
      <p:bldP spid="509964" grpId="0" animBg="1" autoUpdateAnimBg="0"/>
      <p:bldP spid="509965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D4B0FB-49C6-4D20-9CCE-7404D20BEB0E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43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-1" y="152400"/>
            <a:ext cx="895894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And now some Administrative issues …</a:t>
            </a:r>
            <a:endParaRPr lang="en-US" sz="3600" b="0" dirty="0">
              <a:solidFill>
                <a:schemeClr val="bg1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"/>
          <a:stretch>
            <a:fillRect/>
          </a:stretch>
        </p:blipFill>
        <p:spPr bwMode="auto">
          <a:xfrm>
            <a:off x="963386" y="1374577"/>
            <a:ext cx="7260771" cy="443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7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44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– General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569" y="147979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Sparse and Redundant Representations and                                                     their Applications in Signal and Image Processing  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Course #: </a:t>
            </a:r>
            <a:r>
              <a:rPr lang="he-IL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236862</a:t>
            </a:r>
            <a:endParaRPr lang="en-US" sz="20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33331"/>
              </p:ext>
            </p:extLst>
          </p:nvPr>
        </p:nvGraphicFramePr>
        <p:xfrm>
          <a:off x="299868" y="2908212"/>
          <a:ext cx="8425201" cy="2906086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6009029"/>
                <a:gridCol w="2416172"/>
              </a:tblGrid>
              <a:tr h="359935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Michael Elad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Lecturer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59935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 points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Credits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59935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Sunday,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Taub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5, 10:30-12:30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and Place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78880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Elementary image processing course: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236860 or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046200. Graduate students are not obliged to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this requirement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Prerequisites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59935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Recently published paper and the book that will be mentioned hereafter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Literature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41131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http://www.cs.technion.ac.il/~elad/teaching</a:t>
                      </a:r>
                      <a:endParaRPr lang="en-US" sz="1600" u="sng" dirty="0" smtClean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and</a:t>
                      </a:r>
                      <a:r>
                        <a:rPr lang="en-US" sz="1600" u="none" baseline="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follow form there</a:t>
                      </a:r>
                      <a:endParaRPr lang="en-US" sz="1600" u="non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309790"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Monday 25.01.2016 and MOED B: Friday 26.02.2015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Exams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7070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45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  Course Material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4" name="Text Box 115"/>
          <p:cNvSpPr txBox="1">
            <a:spLocks noChangeArrowheads="1"/>
          </p:cNvSpPr>
          <p:nvPr/>
        </p:nvSpPr>
        <p:spPr bwMode="auto">
          <a:xfrm>
            <a:off x="367030" y="1477963"/>
            <a:ext cx="357251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We shall follow this book.</a:t>
            </a:r>
          </a:p>
          <a:p>
            <a:pPr marL="342900" indent="-3429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No need to buy the 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book. The lectures will be self-contained. </a:t>
            </a:r>
          </a:p>
          <a:p>
            <a:pPr marL="342900" indent="-3429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The material we will cover has appeared in 40-60 research papers that were published mostly (not all) in the past 8-9 years. 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 l="1303"/>
          <a:stretch>
            <a:fillRect/>
          </a:stretch>
        </p:blipFill>
        <p:spPr bwMode="auto">
          <a:xfrm rot="21017700">
            <a:off x="4734437" y="748387"/>
            <a:ext cx="3673025" cy="56165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1200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46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Site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909" y="1285873"/>
            <a:ext cx="8522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http://www.cs.technion.ac.il/~</a:t>
            </a:r>
            <a:r>
              <a:rPr lang="en-US" sz="2000" b="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elad/teaching/courses/Sparse_Representations_Winter_2015/index.htm</a:t>
            </a:r>
            <a:endParaRPr lang="en-US" sz="2000" b="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/>
            <a:endParaRPr lang="en-US" sz="20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 to my home        						      page, click the                      				           “teaching” tab, </a:t>
            </a:r>
          </a:p>
          <a:p>
            <a:pPr algn="l"/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then “courses”, 							        and choose the  						             top on the list</a:t>
            </a:r>
            <a:endParaRPr lang="en-US" sz="20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02" y="2046083"/>
            <a:ext cx="5444524" cy="599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1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47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– Lectures and HW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309215"/>
              </p:ext>
            </p:extLst>
          </p:nvPr>
        </p:nvGraphicFramePr>
        <p:xfrm>
          <a:off x="1109909" y="1405561"/>
          <a:ext cx="6816919" cy="4338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38"/>
                <a:gridCol w="1009815"/>
                <a:gridCol w="4969566"/>
              </a:tblGrid>
              <a:tr h="3763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Lecture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Chapter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Topic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General Introduction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Uniqueness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of sparse solutions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Pursuit algorithms 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[HW1: </a:t>
                      </a:r>
                      <a:r>
                        <a:rPr lang="en-US" sz="1400" dirty="0" err="1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Inpainting</a:t>
                      </a:r>
                      <a:r>
                        <a:rPr lang="en-US" sz="1400" baseline="0" dirty="0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 with Greedy Alg.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400" dirty="0">
                        <a:solidFill>
                          <a:srgbClr val="FFFF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Pursuit Performance – Equivalence theorems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Handling noise – uniqueness and equivalence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Pursuit for the noisy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case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5,6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Stability, Iterative shrinkage 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[HW2: Iterative Shrinkage]</a:t>
                      </a:r>
                      <a:endParaRPr lang="en-US" sz="1400" dirty="0">
                        <a:solidFill>
                          <a:srgbClr val="FFFF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9,10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The </a:t>
                      </a:r>
                      <a:r>
                        <a:rPr lang="en-US" sz="14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Sparseland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model and its use – basics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MMSE and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MAP – an estimation point of view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12,13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Dictionary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learning, Face image compression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denoising </a:t>
                      </a:r>
                      <a:r>
                        <a:rPr lang="en-US" sz="1400" dirty="0" smtClean="0">
                          <a:solidFill>
                            <a:srgbClr val="FFFF00"/>
                          </a:solidFill>
                          <a:latin typeface="Arial" pitchFamily="34" charset="0"/>
                          <a:cs typeface="Arial" pitchFamily="34" charset="0"/>
                        </a:rPr>
                        <a:t>[HW3: Image Denoising via Signature DL]</a:t>
                      </a:r>
                      <a:endParaRPr lang="en-US" sz="1400" dirty="0">
                        <a:solidFill>
                          <a:srgbClr val="FFFF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denoising and </a:t>
                      </a:r>
                      <a:r>
                        <a:rPr lang="en-US" sz="14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inpainting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– recent methods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2815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Image separation, </a:t>
                      </a:r>
                      <a:r>
                        <a:rPr lang="en-US" sz="1400" dirty="0" err="1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inpainting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revisited, super-resolution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48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- Grades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587" y="1239489"/>
            <a:ext cx="842043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Course Requirements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course has a regular format (the lecturer gives all talks).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There will be 3 (</a:t>
            </a:r>
            <a:r>
              <a:rPr lang="en-US" sz="1600" b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HW assignments, to be submitted in pairs. 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Pairs (or singles) are required to perform a project, which will be based on recently published 1-3 papers. The project will include 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final report (10-20 pages) summarizing these papers, their contributions, and your own findings (open questions, simulations, …). </a:t>
            </a:r>
          </a:p>
          <a:p>
            <a:pPr marL="742950" lvl="1" indent="-285750" algn="l">
              <a:buFont typeface="Wingdings" pitchFamily="2" charset="2"/>
              <a:buChar char="§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presentation of the project in a mini-workshop at the end of the semester. 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course includes a final exam with ~20 quick questions to assess your general knowledge of the course material.</a:t>
            </a:r>
          </a:p>
          <a:p>
            <a:pPr marL="285750" indent="-285750" algn="l">
              <a:buFont typeface="Wingdings" pitchFamily="2" charset="2"/>
              <a:buChar char="q"/>
            </a:pPr>
            <a:endParaRPr lang="en-US" sz="16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8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Grading:</a:t>
            </a:r>
          </a:p>
          <a:p>
            <a:pPr algn="l"/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30% - home-work, 20% - project seminar, 20% - project report, and 30% - exam.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800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those interested: 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Free listeners are welcome. 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Please send me (</a:t>
            </a: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3"/>
              </a:rPr>
              <a:t>elad@cs.technion.ac.il</a:t>
            </a:r>
            <a:r>
              <a:rPr lang="en-US" sz="16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an email so that I add you to the course mailing list.</a:t>
            </a:r>
          </a:p>
          <a:p>
            <a:pPr marL="742950" lvl="1" indent="-285750" algn="l">
              <a:buFont typeface="Wingdings" pitchFamily="2" charset="2"/>
              <a:buChar char="§"/>
            </a:pPr>
            <a:endParaRPr lang="en-US" sz="16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Line 21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49</a:t>
            </a:fld>
            <a:endParaRPr lang="en-US" smtClean="0"/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This Course - Projects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639" y="1387816"/>
            <a:ext cx="310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Read the instruction in the course’s site</a:t>
            </a:r>
            <a:endParaRPr lang="en-US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5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   Redundancy?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08039" y="1215363"/>
            <a:ext cx="409570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 a redundant transform, the representation vector is longer (m&gt;n).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This can still be done while preserving the linearity of the transform: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35532" y="1167514"/>
            <a:ext cx="4777240" cy="3674498"/>
            <a:chOff x="4335532" y="1091314"/>
            <a:chExt cx="4777240" cy="3674498"/>
          </a:xfrm>
        </p:grpSpPr>
        <p:sp>
          <p:nvSpPr>
            <p:cNvPr id="345" name="Rounded Rectangle 344"/>
            <p:cNvSpPr/>
            <p:nvPr/>
          </p:nvSpPr>
          <p:spPr bwMode="auto">
            <a:xfrm>
              <a:off x="7190912" y="1344039"/>
              <a:ext cx="1834025" cy="3421773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4" name="Rounded Rectangle 343"/>
            <p:cNvSpPr/>
            <p:nvPr/>
          </p:nvSpPr>
          <p:spPr bwMode="auto">
            <a:xfrm>
              <a:off x="4345190" y="1191640"/>
              <a:ext cx="4679748" cy="1899924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128" name="Group 10"/>
            <p:cNvGrpSpPr>
              <a:grpSpLocks/>
            </p:cNvGrpSpPr>
            <p:nvPr/>
          </p:nvGrpSpPr>
          <p:grpSpPr bwMode="auto">
            <a:xfrm>
              <a:off x="4814425" y="1091314"/>
              <a:ext cx="2382838" cy="366713"/>
              <a:chOff x="1105" y="2479"/>
              <a:chExt cx="1501" cy="231"/>
            </a:xfrm>
          </p:grpSpPr>
          <p:sp>
            <p:nvSpPr>
              <p:cNvPr id="233" name="Text Box 11"/>
              <p:cNvSpPr txBox="1">
                <a:spLocks noChangeArrowheads="1"/>
              </p:cNvSpPr>
              <p:nvPr/>
            </p:nvSpPr>
            <p:spPr bwMode="auto">
              <a:xfrm>
                <a:off x="1740" y="2479"/>
                <a:ext cx="3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 smtClean="0">
                    <a:solidFill>
                      <a:schemeClr val="bg1"/>
                    </a:solidFill>
                    <a:latin typeface="Tahoma" pitchFamily="34" charset="0"/>
                  </a:rPr>
                  <a:t>m</a:t>
                </a:r>
                <a:endParaRPr lang="en-US" sz="1800" b="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  <p:sp>
            <p:nvSpPr>
              <p:cNvPr id="234" name="Line 12"/>
              <p:cNvSpPr>
                <a:spLocks noChangeShapeType="1"/>
              </p:cNvSpPr>
              <p:nvPr/>
            </p:nvSpPr>
            <p:spPr bwMode="auto">
              <a:xfrm>
                <a:off x="1105" y="2681"/>
                <a:ext cx="150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>
              <a:off x="4626045" y="1542164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Text Box 14"/>
            <p:cNvSpPr txBox="1">
              <a:spLocks noChangeArrowheads="1"/>
            </p:cNvSpPr>
            <p:nvPr/>
          </p:nvSpPr>
          <p:spPr bwMode="auto">
            <a:xfrm>
              <a:off x="4335532" y="2029527"/>
              <a:ext cx="706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131" name="AutoShape 15"/>
            <p:cNvSpPr>
              <a:spLocks noChangeArrowheads="1"/>
            </p:cNvSpPr>
            <p:nvPr/>
          </p:nvSpPr>
          <p:spPr bwMode="auto">
            <a:xfrm>
              <a:off x="4747750" y="1537402"/>
              <a:ext cx="2540000" cy="1358900"/>
            </a:xfrm>
            <a:prstGeom prst="bracketPair">
              <a:avLst>
                <a:gd name="adj" fmla="val 4463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" name="Group 17"/>
            <p:cNvGrpSpPr>
              <a:grpSpLocks/>
            </p:cNvGrpSpPr>
            <p:nvPr/>
          </p:nvGrpSpPr>
          <p:grpSpPr bwMode="auto">
            <a:xfrm>
              <a:off x="4814425" y="1545339"/>
              <a:ext cx="2382838" cy="1347788"/>
              <a:chOff x="895" y="1132"/>
              <a:chExt cx="1501" cy="849"/>
            </a:xfrm>
          </p:grpSpPr>
          <p:sp>
            <p:nvSpPr>
              <p:cNvPr id="191" name="Rectangle 18"/>
              <p:cNvSpPr>
                <a:spLocks noChangeArrowheads="1"/>
              </p:cNvSpPr>
              <p:nvPr/>
            </p:nvSpPr>
            <p:spPr bwMode="auto">
              <a:xfrm>
                <a:off x="8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Rectangle 19"/>
              <p:cNvSpPr>
                <a:spLocks noChangeArrowheads="1"/>
              </p:cNvSpPr>
              <p:nvPr/>
            </p:nvSpPr>
            <p:spPr bwMode="auto">
              <a:xfrm>
                <a:off x="95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Rectangle 20"/>
              <p:cNvSpPr>
                <a:spLocks noChangeArrowheads="1"/>
              </p:cNvSpPr>
              <p:nvPr/>
            </p:nvSpPr>
            <p:spPr bwMode="auto">
              <a:xfrm>
                <a:off x="100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Rectangle 21"/>
              <p:cNvSpPr>
                <a:spLocks noChangeArrowheads="1"/>
              </p:cNvSpPr>
              <p:nvPr/>
            </p:nvSpPr>
            <p:spPr bwMode="auto">
              <a:xfrm>
                <a:off x="106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Rectangle 22"/>
              <p:cNvSpPr>
                <a:spLocks noChangeArrowheads="1"/>
              </p:cNvSpPr>
              <p:nvPr/>
            </p:nvSpPr>
            <p:spPr bwMode="auto">
              <a:xfrm>
                <a:off x="1117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23"/>
              <p:cNvSpPr>
                <a:spLocks noChangeArrowheads="1"/>
              </p:cNvSpPr>
              <p:nvPr/>
            </p:nvSpPr>
            <p:spPr bwMode="auto">
              <a:xfrm>
                <a:off x="1173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Rectangle 24"/>
              <p:cNvSpPr>
                <a:spLocks noChangeArrowheads="1"/>
              </p:cNvSpPr>
              <p:nvPr/>
            </p:nvSpPr>
            <p:spPr bwMode="auto">
              <a:xfrm>
                <a:off x="122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Rectangle 25"/>
              <p:cNvSpPr>
                <a:spLocks noChangeArrowheads="1"/>
              </p:cNvSpPr>
              <p:nvPr/>
            </p:nvSpPr>
            <p:spPr bwMode="auto">
              <a:xfrm>
                <a:off x="1284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Rectangle 26"/>
              <p:cNvSpPr>
                <a:spLocks noChangeArrowheads="1"/>
              </p:cNvSpPr>
              <p:nvPr/>
            </p:nvSpPr>
            <p:spPr bwMode="auto">
              <a:xfrm>
                <a:off x="1340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27"/>
              <p:cNvSpPr>
                <a:spLocks noChangeArrowheads="1"/>
              </p:cNvSpPr>
              <p:nvPr/>
            </p:nvSpPr>
            <p:spPr bwMode="auto">
              <a:xfrm>
                <a:off x="13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Rectangle 28"/>
              <p:cNvSpPr>
                <a:spLocks noChangeArrowheads="1"/>
              </p:cNvSpPr>
              <p:nvPr/>
            </p:nvSpPr>
            <p:spPr bwMode="auto">
              <a:xfrm>
                <a:off x="14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Rectangle 29"/>
              <p:cNvSpPr>
                <a:spLocks noChangeArrowheads="1"/>
              </p:cNvSpPr>
              <p:nvPr/>
            </p:nvSpPr>
            <p:spPr bwMode="auto">
              <a:xfrm>
                <a:off x="15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Rectangle 30"/>
              <p:cNvSpPr>
                <a:spLocks noChangeArrowheads="1"/>
              </p:cNvSpPr>
              <p:nvPr/>
            </p:nvSpPr>
            <p:spPr bwMode="auto">
              <a:xfrm>
                <a:off x="15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Rectangle 31"/>
              <p:cNvSpPr>
                <a:spLocks noChangeArrowheads="1"/>
              </p:cNvSpPr>
              <p:nvPr/>
            </p:nvSpPr>
            <p:spPr bwMode="auto">
              <a:xfrm>
                <a:off x="16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Rectangle 32"/>
              <p:cNvSpPr>
                <a:spLocks noChangeArrowheads="1"/>
              </p:cNvSpPr>
              <p:nvPr/>
            </p:nvSpPr>
            <p:spPr bwMode="auto">
              <a:xfrm>
                <a:off x="16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Rectangle 33"/>
              <p:cNvSpPr>
                <a:spLocks noChangeArrowheads="1"/>
              </p:cNvSpPr>
              <p:nvPr/>
            </p:nvSpPr>
            <p:spPr bwMode="auto">
              <a:xfrm>
                <a:off x="17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Rectangle 34"/>
              <p:cNvSpPr>
                <a:spLocks noChangeArrowheads="1"/>
              </p:cNvSpPr>
              <p:nvPr/>
            </p:nvSpPr>
            <p:spPr bwMode="auto">
              <a:xfrm>
                <a:off x="1785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Rectangle 35"/>
              <p:cNvSpPr>
                <a:spLocks noChangeArrowheads="1"/>
              </p:cNvSpPr>
              <p:nvPr/>
            </p:nvSpPr>
            <p:spPr bwMode="auto">
              <a:xfrm>
                <a:off x="1840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36"/>
              <p:cNvSpPr>
                <a:spLocks noChangeArrowheads="1"/>
              </p:cNvSpPr>
              <p:nvPr/>
            </p:nvSpPr>
            <p:spPr bwMode="auto">
              <a:xfrm>
                <a:off x="189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Rectangle 37"/>
              <p:cNvSpPr>
                <a:spLocks noChangeArrowheads="1"/>
              </p:cNvSpPr>
              <p:nvPr/>
            </p:nvSpPr>
            <p:spPr bwMode="auto">
              <a:xfrm>
                <a:off x="19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38"/>
              <p:cNvSpPr>
                <a:spLocks noChangeArrowheads="1"/>
              </p:cNvSpPr>
              <p:nvPr/>
            </p:nvSpPr>
            <p:spPr bwMode="auto">
              <a:xfrm>
                <a:off x="20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Rectangle 39"/>
              <p:cNvSpPr>
                <a:spLocks noChangeArrowheads="1"/>
              </p:cNvSpPr>
              <p:nvPr/>
            </p:nvSpPr>
            <p:spPr bwMode="auto">
              <a:xfrm>
                <a:off x="20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Rectangle 40"/>
              <p:cNvSpPr>
                <a:spLocks noChangeArrowheads="1"/>
              </p:cNvSpPr>
              <p:nvPr/>
            </p:nvSpPr>
            <p:spPr bwMode="auto">
              <a:xfrm>
                <a:off x="21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Rectangle 41"/>
              <p:cNvSpPr>
                <a:spLocks noChangeArrowheads="1"/>
              </p:cNvSpPr>
              <p:nvPr/>
            </p:nvSpPr>
            <p:spPr bwMode="auto">
              <a:xfrm>
                <a:off x="21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Rectangle 42"/>
              <p:cNvSpPr>
                <a:spLocks noChangeArrowheads="1"/>
              </p:cNvSpPr>
              <p:nvPr/>
            </p:nvSpPr>
            <p:spPr bwMode="auto">
              <a:xfrm>
                <a:off x="22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Rectangle 43"/>
              <p:cNvSpPr>
                <a:spLocks noChangeArrowheads="1"/>
              </p:cNvSpPr>
              <p:nvPr/>
            </p:nvSpPr>
            <p:spPr bwMode="auto">
              <a:xfrm>
                <a:off x="228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Rectangle 44"/>
              <p:cNvSpPr>
                <a:spLocks noChangeArrowheads="1"/>
              </p:cNvSpPr>
              <p:nvPr/>
            </p:nvSpPr>
            <p:spPr bwMode="auto">
              <a:xfrm>
                <a:off x="234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" name="Line 45"/>
              <p:cNvSpPr>
                <a:spLocks noChangeShapeType="1"/>
              </p:cNvSpPr>
              <p:nvPr/>
            </p:nvSpPr>
            <p:spPr bwMode="auto">
              <a:xfrm>
                <a:off x="898" y="118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Line 46"/>
              <p:cNvSpPr>
                <a:spLocks noChangeShapeType="1"/>
              </p:cNvSpPr>
              <p:nvPr/>
            </p:nvSpPr>
            <p:spPr bwMode="auto">
              <a:xfrm>
                <a:off x="900" y="124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Line 47"/>
              <p:cNvSpPr>
                <a:spLocks noChangeShapeType="1"/>
              </p:cNvSpPr>
              <p:nvPr/>
            </p:nvSpPr>
            <p:spPr bwMode="auto">
              <a:xfrm>
                <a:off x="900" y="129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Line 48"/>
              <p:cNvSpPr>
                <a:spLocks noChangeShapeType="1"/>
              </p:cNvSpPr>
              <p:nvPr/>
            </p:nvSpPr>
            <p:spPr bwMode="auto">
              <a:xfrm>
                <a:off x="898" y="134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ine 49"/>
              <p:cNvSpPr>
                <a:spLocks noChangeShapeType="1"/>
              </p:cNvSpPr>
              <p:nvPr/>
            </p:nvSpPr>
            <p:spPr bwMode="auto">
              <a:xfrm>
                <a:off x="900" y="139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50"/>
              <p:cNvSpPr>
                <a:spLocks noChangeShapeType="1"/>
              </p:cNvSpPr>
              <p:nvPr/>
            </p:nvSpPr>
            <p:spPr bwMode="auto">
              <a:xfrm>
                <a:off x="900" y="145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51"/>
              <p:cNvSpPr>
                <a:spLocks noChangeShapeType="1"/>
              </p:cNvSpPr>
              <p:nvPr/>
            </p:nvSpPr>
            <p:spPr bwMode="auto">
              <a:xfrm>
                <a:off x="898" y="150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52"/>
              <p:cNvSpPr>
                <a:spLocks noChangeShapeType="1"/>
              </p:cNvSpPr>
              <p:nvPr/>
            </p:nvSpPr>
            <p:spPr bwMode="auto">
              <a:xfrm>
                <a:off x="900" y="155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53"/>
              <p:cNvSpPr>
                <a:spLocks noChangeShapeType="1"/>
              </p:cNvSpPr>
              <p:nvPr/>
            </p:nvSpPr>
            <p:spPr bwMode="auto">
              <a:xfrm>
                <a:off x="900" y="161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54"/>
              <p:cNvSpPr>
                <a:spLocks noChangeShapeType="1"/>
              </p:cNvSpPr>
              <p:nvPr/>
            </p:nvSpPr>
            <p:spPr bwMode="auto">
              <a:xfrm>
                <a:off x="898" y="166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55"/>
              <p:cNvSpPr>
                <a:spLocks noChangeShapeType="1"/>
              </p:cNvSpPr>
              <p:nvPr/>
            </p:nvSpPr>
            <p:spPr bwMode="auto">
              <a:xfrm>
                <a:off x="900" y="171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56"/>
              <p:cNvSpPr>
                <a:spLocks noChangeShapeType="1"/>
              </p:cNvSpPr>
              <p:nvPr/>
            </p:nvSpPr>
            <p:spPr bwMode="auto">
              <a:xfrm>
                <a:off x="900" y="176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57"/>
              <p:cNvSpPr>
                <a:spLocks noChangeShapeType="1"/>
              </p:cNvSpPr>
              <p:nvPr/>
            </p:nvSpPr>
            <p:spPr bwMode="auto">
              <a:xfrm>
                <a:off x="898" y="182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58"/>
              <p:cNvSpPr>
                <a:spLocks noChangeShapeType="1"/>
              </p:cNvSpPr>
              <p:nvPr/>
            </p:nvSpPr>
            <p:spPr bwMode="auto">
              <a:xfrm>
                <a:off x="900" y="187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Line 59"/>
              <p:cNvSpPr>
                <a:spLocks noChangeShapeType="1"/>
              </p:cNvSpPr>
              <p:nvPr/>
            </p:nvSpPr>
            <p:spPr bwMode="auto">
              <a:xfrm>
                <a:off x="900" y="192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34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1657247"/>
                </p:ext>
              </p:extLst>
            </p:nvPr>
          </p:nvGraphicFramePr>
          <p:xfrm>
            <a:off x="7768077" y="1929514"/>
            <a:ext cx="601662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2" name="Equation" r:id="rId5" imgW="4454280" imgH="3642120" progId="Equation.DSMT4">
                    <p:embed/>
                  </p:oleObj>
                </mc:Choice>
                <mc:Fallback>
                  <p:oleObj name="Equation" r:id="rId5" imgW="4454280" imgH="3642120" progId="Equation.DSMT4">
                    <p:embed/>
                    <p:pic>
                      <p:nvPicPr>
                        <p:cNvPr id="0" name="Picture 4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8077" y="1929514"/>
                          <a:ext cx="601662" cy="496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AutoShape 68"/>
            <p:cNvSpPr>
              <a:spLocks noChangeArrowheads="1"/>
            </p:cNvSpPr>
            <p:nvPr/>
          </p:nvSpPr>
          <p:spPr bwMode="auto">
            <a:xfrm>
              <a:off x="7371888" y="1534227"/>
              <a:ext cx="273050" cy="2266950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6" name="Group 69"/>
            <p:cNvGrpSpPr>
              <a:grpSpLocks/>
            </p:cNvGrpSpPr>
            <p:nvPr/>
          </p:nvGrpSpPr>
          <p:grpSpPr bwMode="auto">
            <a:xfrm>
              <a:off x="7468725" y="1527877"/>
              <a:ext cx="88900" cy="2278063"/>
              <a:chOff x="2382" y="1541"/>
              <a:chExt cx="56" cy="1435"/>
            </a:xfrm>
            <a:solidFill>
              <a:srgbClr val="FF0000"/>
            </a:solidFill>
          </p:grpSpPr>
          <p:sp>
            <p:nvSpPr>
              <p:cNvPr id="159" name="Rectangle 70"/>
              <p:cNvSpPr>
                <a:spLocks noChangeArrowheads="1"/>
              </p:cNvSpPr>
              <p:nvPr/>
            </p:nvSpPr>
            <p:spPr bwMode="auto">
              <a:xfrm>
                <a:off x="2382" y="1541"/>
                <a:ext cx="55" cy="85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0" name="Group 71"/>
              <p:cNvGrpSpPr>
                <a:grpSpLocks/>
              </p:cNvGrpSpPr>
              <p:nvPr/>
            </p:nvGrpSpPr>
            <p:grpSpPr bwMode="auto">
              <a:xfrm>
                <a:off x="2383" y="1597"/>
                <a:ext cx="52" cy="740"/>
                <a:chOff x="3572" y="2543"/>
                <a:chExt cx="1496" cy="740"/>
              </a:xfrm>
              <a:grpFill/>
            </p:grpSpPr>
            <p:sp>
              <p:nvSpPr>
                <p:cNvPr id="176" name="Line 72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73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Line 74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Line 75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76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Line 77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78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79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80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81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82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83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84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85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86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1" name="Rectangle 87"/>
              <p:cNvSpPr>
                <a:spLocks noChangeArrowheads="1"/>
              </p:cNvSpPr>
              <p:nvPr/>
            </p:nvSpPr>
            <p:spPr bwMode="auto">
              <a:xfrm>
                <a:off x="2383" y="2392"/>
                <a:ext cx="55" cy="5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2" name="Group 88"/>
              <p:cNvGrpSpPr>
                <a:grpSpLocks/>
              </p:cNvGrpSpPr>
              <p:nvPr/>
            </p:nvGrpSpPr>
            <p:grpSpPr bwMode="auto">
              <a:xfrm>
                <a:off x="2386" y="2448"/>
                <a:ext cx="46" cy="475"/>
                <a:chOff x="2353" y="2448"/>
                <a:chExt cx="79" cy="475"/>
              </a:xfrm>
              <a:grpFill/>
            </p:grpSpPr>
            <p:sp>
              <p:nvSpPr>
                <p:cNvPr id="166" name="Line 89"/>
                <p:cNvSpPr>
                  <a:spLocks noChangeShapeType="1"/>
                </p:cNvSpPr>
                <p:nvPr/>
              </p:nvSpPr>
              <p:spPr bwMode="auto">
                <a:xfrm>
                  <a:off x="2353" y="244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Line 90"/>
                <p:cNvSpPr>
                  <a:spLocks noChangeShapeType="1"/>
                </p:cNvSpPr>
                <p:nvPr/>
              </p:nvSpPr>
              <p:spPr bwMode="auto">
                <a:xfrm>
                  <a:off x="2353" y="250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91"/>
                <p:cNvSpPr>
                  <a:spLocks noChangeShapeType="1"/>
                </p:cNvSpPr>
                <p:nvPr/>
              </p:nvSpPr>
              <p:spPr bwMode="auto">
                <a:xfrm>
                  <a:off x="2353" y="255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Line 92"/>
                <p:cNvSpPr>
                  <a:spLocks noChangeShapeType="1"/>
                </p:cNvSpPr>
                <p:nvPr/>
              </p:nvSpPr>
              <p:spPr bwMode="auto">
                <a:xfrm>
                  <a:off x="2353" y="2606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Line 93"/>
                <p:cNvSpPr>
                  <a:spLocks noChangeShapeType="1"/>
                </p:cNvSpPr>
                <p:nvPr/>
              </p:nvSpPr>
              <p:spPr bwMode="auto">
                <a:xfrm>
                  <a:off x="2353" y="2659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94"/>
                <p:cNvSpPr>
                  <a:spLocks noChangeShapeType="1"/>
                </p:cNvSpPr>
                <p:nvPr/>
              </p:nvSpPr>
              <p:spPr bwMode="auto">
                <a:xfrm>
                  <a:off x="2353" y="2712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5"/>
                <p:cNvSpPr>
                  <a:spLocks noChangeShapeType="1"/>
                </p:cNvSpPr>
                <p:nvPr/>
              </p:nvSpPr>
              <p:spPr bwMode="auto">
                <a:xfrm>
                  <a:off x="2353" y="2765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96"/>
                <p:cNvSpPr>
                  <a:spLocks noChangeShapeType="1"/>
                </p:cNvSpPr>
                <p:nvPr/>
              </p:nvSpPr>
              <p:spPr bwMode="auto">
                <a:xfrm>
                  <a:off x="2353" y="281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97"/>
                <p:cNvSpPr>
                  <a:spLocks noChangeShapeType="1"/>
                </p:cNvSpPr>
                <p:nvPr/>
              </p:nvSpPr>
              <p:spPr bwMode="auto">
                <a:xfrm>
                  <a:off x="2353" y="287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Line 98"/>
                <p:cNvSpPr>
                  <a:spLocks noChangeShapeType="1"/>
                </p:cNvSpPr>
                <p:nvPr/>
              </p:nvSpPr>
              <p:spPr bwMode="auto">
                <a:xfrm>
                  <a:off x="2353" y="292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137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6542779"/>
                </p:ext>
              </p:extLst>
            </p:nvPr>
          </p:nvGraphicFramePr>
          <p:xfrm>
            <a:off x="7468725" y="3610552"/>
            <a:ext cx="659181" cy="1030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3" name="Equation" r:id="rId7" imgW="4454280" imgH="6890760" progId="Equation.DSMT4">
                    <p:embed/>
                  </p:oleObj>
                </mc:Choice>
                <mc:Fallback>
                  <p:oleObj name="Equation" r:id="rId7" imgW="4454280" imgH="6890760" progId="Equation.DSMT4">
                    <p:embed/>
                    <p:pic>
                      <p:nvPicPr>
                        <p:cNvPr id="0" name="Picture 4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8725" y="3610552"/>
                          <a:ext cx="659181" cy="1030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" name="AutoShape 106"/>
            <p:cNvSpPr>
              <a:spLocks noChangeArrowheads="1"/>
            </p:cNvSpPr>
            <p:nvPr/>
          </p:nvSpPr>
          <p:spPr bwMode="auto">
            <a:xfrm>
              <a:off x="8396015" y="1554864"/>
              <a:ext cx="273050" cy="1336675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107"/>
            <p:cNvSpPr>
              <a:spLocks noChangeArrowheads="1"/>
            </p:cNvSpPr>
            <p:nvPr/>
          </p:nvSpPr>
          <p:spPr bwMode="auto">
            <a:xfrm>
              <a:off x="8492853" y="1548514"/>
              <a:ext cx="87312" cy="135255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0" name="Group 108"/>
            <p:cNvGrpSpPr>
              <a:grpSpLocks/>
            </p:cNvGrpSpPr>
            <p:nvPr/>
          </p:nvGrpSpPr>
          <p:grpSpPr bwMode="auto">
            <a:xfrm>
              <a:off x="8492852" y="1637414"/>
              <a:ext cx="84137" cy="1174750"/>
              <a:chOff x="3572" y="2543"/>
              <a:chExt cx="1496" cy="740"/>
            </a:xfrm>
          </p:grpSpPr>
          <p:sp>
            <p:nvSpPr>
              <p:cNvPr id="144" name="Line 109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Line 110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Line 111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12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13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Line 114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Line 115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Line 116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117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118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119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120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121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Line 122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123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41" name="Object 1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3532182"/>
                </p:ext>
              </p:extLst>
            </p:nvPr>
          </p:nvGraphicFramePr>
          <p:xfrm>
            <a:off x="8462513" y="3017531"/>
            <a:ext cx="413104" cy="808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4" name="Equation" r:id="rId9" imgW="4048200" imgH="6890760" progId="Equation.DSMT4">
                    <p:embed/>
                  </p:oleObj>
                </mc:Choice>
                <mc:Fallback>
                  <p:oleObj name="Equation" r:id="rId9" imgW="4048200" imgH="6890760" progId="Equation.DSMT4">
                    <p:embed/>
                    <p:pic>
                      <p:nvPicPr>
                        <p:cNvPr id="0" name="Picture 4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2513" y="3017531"/>
                          <a:ext cx="413104" cy="8080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" name="Line 127"/>
            <p:cNvSpPr>
              <a:spLocks noChangeShapeType="1"/>
            </p:cNvSpPr>
            <p:nvPr/>
          </p:nvSpPr>
          <p:spPr bwMode="auto">
            <a:xfrm>
              <a:off x="8796065" y="1550102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Text Box 128"/>
            <p:cNvSpPr txBox="1">
              <a:spLocks noChangeArrowheads="1"/>
            </p:cNvSpPr>
            <p:nvPr/>
          </p:nvSpPr>
          <p:spPr bwMode="auto">
            <a:xfrm>
              <a:off x="8759554" y="1681865"/>
              <a:ext cx="35321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graphicFrame>
          <p:nvGraphicFramePr>
            <p:cNvPr id="13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627893"/>
                </p:ext>
              </p:extLst>
            </p:nvPr>
          </p:nvGraphicFramePr>
          <p:xfrm>
            <a:off x="5595277" y="1687987"/>
            <a:ext cx="894858" cy="97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5" name="Equation" r:id="rId11" imgW="4860360" imgH="5266440" progId="Equation.DSMT4">
                    <p:embed/>
                  </p:oleObj>
                </mc:Choice>
                <mc:Fallback>
                  <p:oleObj name="Equation" r:id="rId11" imgW="4860360" imgH="5266440" progId="Equation.DSMT4">
                    <p:embed/>
                    <p:pic>
                      <p:nvPicPr>
                        <p:cNvPr id="0" name="Picture 4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5277" y="1687987"/>
                          <a:ext cx="894858" cy="9797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ounded Rectangle 7"/>
            <p:cNvSpPr/>
            <p:nvPr/>
          </p:nvSpPr>
          <p:spPr bwMode="auto">
            <a:xfrm>
              <a:off x="6711488" y="2885571"/>
              <a:ext cx="567267" cy="5556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6" name="Rounded Rectangle 345"/>
            <p:cNvSpPr/>
            <p:nvPr/>
          </p:nvSpPr>
          <p:spPr bwMode="auto">
            <a:xfrm>
              <a:off x="5950952" y="3101402"/>
              <a:ext cx="1232318" cy="994176"/>
            </a:xfrm>
            <a:prstGeom prst="roundRect">
              <a:avLst>
                <a:gd name="adj" fmla="val 26744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89268" y="3211018"/>
            <a:ext cx="4506986" cy="2695540"/>
            <a:chOff x="2589268" y="3134818"/>
            <a:chExt cx="4506986" cy="269554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2589268" y="3189990"/>
              <a:ext cx="4506986" cy="2640368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8" name="Line 13"/>
            <p:cNvSpPr>
              <a:spLocks noChangeShapeType="1"/>
            </p:cNvSpPr>
            <p:nvPr/>
          </p:nvSpPr>
          <p:spPr bwMode="auto">
            <a:xfrm>
              <a:off x="3450235" y="3313815"/>
              <a:ext cx="0" cy="239461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Text Box 14"/>
            <p:cNvSpPr txBox="1">
              <a:spLocks noChangeArrowheads="1"/>
            </p:cNvSpPr>
            <p:nvPr/>
          </p:nvSpPr>
          <p:spPr bwMode="auto">
            <a:xfrm>
              <a:off x="3118540" y="4250840"/>
              <a:ext cx="706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m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240" name="AutoShape 15"/>
            <p:cNvSpPr>
              <a:spLocks noChangeArrowheads="1"/>
            </p:cNvSpPr>
            <p:nvPr/>
          </p:nvSpPr>
          <p:spPr bwMode="auto">
            <a:xfrm>
              <a:off x="4605974" y="3318451"/>
              <a:ext cx="1590140" cy="2389984"/>
            </a:xfrm>
            <a:prstGeom prst="bracketPair">
              <a:avLst>
                <a:gd name="adj" fmla="val 4463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2" name="Group 17"/>
            <p:cNvGrpSpPr>
              <a:grpSpLocks/>
            </p:cNvGrpSpPr>
            <p:nvPr/>
          </p:nvGrpSpPr>
          <p:grpSpPr bwMode="auto">
            <a:xfrm rot="5400000">
              <a:off x="4207513" y="3835977"/>
              <a:ext cx="2382838" cy="1347788"/>
              <a:chOff x="895" y="1132"/>
              <a:chExt cx="1501" cy="849"/>
            </a:xfrm>
          </p:grpSpPr>
          <p:sp>
            <p:nvSpPr>
              <p:cNvPr id="300" name="Rectangle 18"/>
              <p:cNvSpPr>
                <a:spLocks noChangeArrowheads="1"/>
              </p:cNvSpPr>
              <p:nvPr/>
            </p:nvSpPr>
            <p:spPr bwMode="auto">
              <a:xfrm>
                <a:off x="8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Rectangle 19"/>
              <p:cNvSpPr>
                <a:spLocks noChangeArrowheads="1"/>
              </p:cNvSpPr>
              <p:nvPr/>
            </p:nvSpPr>
            <p:spPr bwMode="auto">
              <a:xfrm>
                <a:off x="95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Rectangle 20"/>
              <p:cNvSpPr>
                <a:spLocks noChangeArrowheads="1"/>
              </p:cNvSpPr>
              <p:nvPr/>
            </p:nvSpPr>
            <p:spPr bwMode="auto">
              <a:xfrm>
                <a:off x="100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Rectangle 21"/>
              <p:cNvSpPr>
                <a:spLocks noChangeArrowheads="1"/>
              </p:cNvSpPr>
              <p:nvPr/>
            </p:nvSpPr>
            <p:spPr bwMode="auto">
              <a:xfrm>
                <a:off x="106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2"/>
              <p:cNvSpPr>
                <a:spLocks noChangeArrowheads="1"/>
              </p:cNvSpPr>
              <p:nvPr/>
            </p:nvSpPr>
            <p:spPr bwMode="auto">
              <a:xfrm>
                <a:off x="1117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Rectangle 23"/>
              <p:cNvSpPr>
                <a:spLocks noChangeArrowheads="1"/>
              </p:cNvSpPr>
              <p:nvPr/>
            </p:nvSpPr>
            <p:spPr bwMode="auto">
              <a:xfrm>
                <a:off x="1173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Rectangle 24"/>
              <p:cNvSpPr>
                <a:spLocks noChangeArrowheads="1"/>
              </p:cNvSpPr>
              <p:nvPr/>
            </p:nvSpPr>
            <p:spPr bwMode="auto">
              <a:xfrm>
                <a:off x="122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Rectangle 25"/>
              <p:cNvSpPr>
                <a:spLocks noChangeArrowheads="1"/>
              </p:cNvSpPr>
              <p:nvPr/>
            </p:nvSpPr>
            <p:spPr bwMode="auto">
              <a:xfrm>
                <a:off x="1284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Rectangle 26"/>
              <p:cNvSpPr>
                <a:spLocks noChangeArrowheads="1"/>
              </p:cNvSpPr>
              <p:nvPr/>
            </p:nvSpPr>
            <p:spPr bwMode="auto">
              <a:xfrm>
                <a:off x="1340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Rectangle 27"/>
              <p:cNvSpPr>
                <a:spLocks noChangeArrowheads="1"/>
              </p:cNvSpPr>
              <p:nvPr/>
            </p:nvSpPr>
            <p:spPr bwMode="auto">
              <a:xfrm>
                <a:off x="13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Rectangle 28"/>
              <p:cNvSpPr>
                <a:spLocks noChangeArrowheads="1"/>
              </p:cNvSpPr>
              <p:nvPr/>
            </p:nvSpPr>
            <p:spPr bwMode="auto">
              <a:xfrm>
                <a:off x="14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Rectangle 29"/>
              <p:cNvSpPr>
                <a:spLocks noChangeArrowheads="1"/>
              </p:cNvSpPr>
              <p:nvPr/>
            </p:nvSpPr>
            <p:spPr bwMode="auto">
              <a:xfrm>
                <a:off x="15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30"/>
              <p:cNvSpPr>
                <a:spLocks noChangeArrowheads="1"/>
              </p:cNvSpPr>
              <p:nvPr/>
            </p:nvSpPr>
            <p:spPr bwMode="auto">
              <a:xfrm>
                <a:off x="15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31"/>
              <p:cNvSpPr>
                <a:spLocks noChangeArrowheads="1"/>
              </p:cNvSpPr>
              <p:nvPr/>
            </p:nvSpPr>
            <p:spPr bwMode="auto">
              <a:xfrm>
                <a:off x="16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32"/>
              <p:cNvSpPr>
                <a:spLocks noChangeArrowheads="1"/>
              </p:cNvSpPr>
              <p:nvPr/>
            </p:nvSpPr>
            <p:spPr bwMode="auto">
              <a:xfrm>
                <a:off x="16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Rectangle 33"/>
              <p:cNvSpPr>
                <a:spLocks noChangeArrowheads="1"/>
              </p:cNvSpPr>
              <p:nvPr/>
            </p:nvSpPr>
            <p:spPr bwMode="auto">
              <a:xfrm>
                <a:off x="17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Rectangle 34"/>
              <p:cNvSpPr>
                <a:spLocks noChangeArrowheads="1"/>
              </p:cNvSpPr>
              <p:nvPr/>
            </p:nvSpPr>
            <p:spPr bwMode="auto">
              <a:xfrm>
                <a:off x="1785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Rectangle 35"/>
              <p:cNvSpPr>
                <a:spLocks noChangeArrowheads="1"/>
              </p:cNvSpPr>
              <p:nvPr/>
            </p:nvSpPr>
            <p:spPr bwMode="auto">
              <a:xfrm>
                <a:off x="1840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Rectangle 36"/>
              <p:cNvSpPr>
                <a:spLocks noChangeArrowheads="1"/>
              </p:cNvSpPr>
              <p:nvPr/>
            </p:nvSpPr>
            <p:spPr bwMode="auto">
              <a:xfrm>
                <a:off x="189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Rectangle 37"/>
              <p:cNvSpPr>
                <a:spLocks noChangeArrowheads="1"/>
              </p:cNvSpPr>
              <p:nvPr/>
            </p:nvSpPr>
            <p:spPr bwMode="auto">
              <a:xfrm>
                <a:off x="19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8"/>
              <p:cNvSpPr>
                <a:spLocks noChangeArrowheads="1"/>
              </p:cNvSpPr>
              <p:nvPr/>
            </p:nvSpPr>
            <p:spPr bwMode="auto">
              <a:xfrm>
                <a:off x="20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9"/>
              <p:cNvSpPr>
                <a:spLocks noChangeArrowheads="1"/>
              </p:cNvSpPr>
              <p:nvPr/>
            </p:nvSpPr>
            <p:spPr bwMode="auto">
              <a:xfrm>
                <a:off x="20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40"/>
              <p:cNvSpPr>
                <a:spLocks noChangeArrowheads="1"/>
              </p:cNvSpPr>
              <p:nvPr/>
            </p:nvSpPr>
            <p:spPr bwMode="auto">
              <a:xfrm>
                <a:off x="21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Rectangle 41"/>
              <p:cNvSpPr>
                <a:spLocks noChangeArrowheads="1"/>
              </p:cNvSpPr>
              <p:nvPr/>
            </p:nvSpPr>
            <p:spPr bwMode="auto">
              <a:xfrm>
                <a:off x="21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Rectangle 42"/>
              <p:cNvSpPr>
                <a:spLocks noChangeArrowheads="1"/>
              </p:cNvSpPr>
              <p:nvPr/>
            </p:nvSpPr>
            <p:spPr bwMode="auto">
              <a:xfrm>
                <a:off x="22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5" name="Rectangle 43"/>
              <p:cNvSpPr>
                <a:spLocks noChangeArrowheads="1"/>
              </p:cNvSpPr>
              <p:nvPr/>
            </p:nvSpPr>
            <p:spPr bwMode="auto">
              <a:xfrm>
                <a:off x="228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Rectangle 44"/>
              <p:cNvSpPr>
                <a:spLocks noChangeArrowheads="1"/>
              </p:cNvSpPr>
              <p:nvPr/>
            </p:nvSpPr>
            <p:spPr bwMode="auto">
              <a:xfrm>
                <a:off x="234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45"/>
              <p:cNvSpPr>
                <a:spLocks noChangeShapeType="1"/>
              </p:cNvSpPr>
              <p:nvPr/>
            </p:nvSpPr>
            <p:spPr bwMode="auto">
              <a:xfrm>
                <a:off x="898" y="118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46"/>
              <p:cNvSpPr>
                <a:spLocks noChangeShapeType="1"/>
              </p:cNvSpPr>
              <p:nvPr/>
            </p:nvSpPr>
            <p:spPr bwMode="auto">
              <a:xfrm>
                <a:off x="900" y="124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47"/>
              <p:cNvSpPr>
                <a:spLocks noChangeShapeType="1"/>
              </p:cNvSpPr>
              <p:nvPr/>
            </p:nvSpPr>
            <p:spPr bwMode="auto">
              <a:xfrm>
                <a:off x="900" y="129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48"/>
              <p:cNvSpPr>
                <a:spLocks noChangeShapeType="1"/>
              </p:cNvSpPr>
              <p:nvPr/>
            </p:nvSpPr>
            <p:spPr bwMode="auto">
              <a:xfrm>
                <a:off x="898" y="134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49"/>
              <p:cNvSpPr>
                <a:spLocks noChangeShapeType="1"/>
              </p:cNvSpPr>
              <p:nvPr/>
            </p:nvSpPr>
            <p:spPr bwMode="auto">
              <a:xfrm>
                <a:off x="900" y="139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50"/>
              <p:cNvSpPr>
                <a:spLocks noChangeShapeType="1"/>
              </p:cNvSpPr>
              <p:nvPr/>
            </p:nvSpPr>
            <p:spPr bwMode="auto">
              <a:xfrm>
                <a:off x="900" y="145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51"/>
              <p:cNvSpPr>
                <a:spLocks noChangeShapeType="1"/>
              </p:cNvSpPr>
              <p:nvPr/>
            </p:nvSpPr>
            <p:spPr bwMode="auto">
              <a:xfrm>
                <a:off x="898" y="150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52"/>
              <p:cNvSpPr>
                <a:spLocks noChangeShapeType="1"/>
              </p:cNvSpPr>
              <p:nvPr/>
            </p:nvSpPr>
            <p:spPr bwMode="auto">
              <a:xfrm>
                <a:off x="900" y="155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53"/>
              <p:cNvSpPr>
                <a:spLocks noChangeShapeType="1"/>
              </p:cNvSpPr>
              <p:nvPr/>
            </p:nvSpPr>
            <p:spPr bwMode="auto">
              <a:xfrm>
                <a:off x="900" y="161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54"/>
              <p:cNvSpPr>
                <a:spLocks noChangeShapeType="1"/>
              </p:cNvSpPr>
              <p:nvPr/>
            </p:nvSpPr>
            <p:spPr bwMode="auto">
              <a:xfrm>
                <a:off x="898" y="166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55"/>
              <p:cNvSpPr>
                <a:spLocks noChangeShapeType="1"/>
              </p:cNvSpPr>
              <p:nvPr/>
            </p:nvSpPr>
            <p:spPr bwMode="auto">
              <a:xfrm>
                <a:off x="900" y="171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56"/>
              <p:cNvSpPr>
                <a:spLocks noChangeShapeType="1"/>
              </p:cNvSpPr>
              <p:nvPr/>
            </p:nvSpPr>
            <p:spPr bwMode="auto">
              <a:xfrm>
                <a:off x="900" y="176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57"/>
              <p:cNvSpPr>
                <a:spLocks noChangeShapeType="1"/>
              </p:cNvSpPr>
              <p:nvPr/>
            </p:nvSpPr>
            <p:spPr bwMode="auto">
              <a:xfrm>
                <a:off x="898" y="182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Line 58"/>
              <p:cNvSpPr>
                <a:spLocks noChangeShapeType="1"/>
              </p:cNvSpPr>
              <p:nvPr/>
            </p:nvSpPr>
            <p:spPr bwMode="auto">
              <a:xfrm>
                <a:off x="900" y="187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Line 59"/>
              <p:cNvSpPr>
                <a:spLocks noChangeShapeType="1"/>
              </p:cNvSpPr>
              <p:nvPr/>
            </p:nvSpPr>
            <p:spPr bwMode="auto">
              <a:xfrm>
                <a:off x="900" y="192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243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7441945"/>
                </p:ext>
              </p:extLst>
            </p:nvPr>
          </p:nvGraphicFramePr>
          <p:xfrm>
            <a:off x="3961977" y="4324923"/>
            <a:ext cx="601662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6" name="Equation" r:id="rId13" imgW="4454280" imgH="3642120" progId="Equation.DSMT4">
                    <p:embed/>
                  </p:oleObj>
                </mc:Choice>
                <mc:Fallback>
                  <p:oleObj name="Equation" r:id="rId13" imgW="4454280" imgH="3642120" progId="Equation.DSMT4">
                    <p:embed/>
                    <p:pic>
                      <p:nvPicPr>
                        <p:cNvPr id="0" name="Picture 4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1977" y="4324923"/>
                          <a:ext cx="601662" cy="496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4" name="AutoShape 68"/>
            <p:cNvSpPr>
              <a:spLocks noChangeArrowheads="1"/>
            </p:cNvSpPr>
            <p:nvPr/>
          </p:nvSpPr>
          <p:spPr bwMode="auto">
            <a:xfrm>
              <a:off x="3622223" y="3324275"/>
              <a:ext cx="281510" cy="2378848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5" name="Group 69"/>
            <p:cNvGrpSpPr>
              <a:grpSpLocks/>
            </p:cNvGrpSpPr>
            <p:nvPr/>
          </p:nvGrpSpPr>
          <p:grpSpPr bwMode="auto">
            <a:xfrm>
              <a:off x="3719059" y="3317925"/>
              <a:ext cx="91654" cy="2390510"/>
              <a:chOff x="2382" y="1541"/>
              <a:chExt cx="56" cy="1435"/>
            </a:xfrm>
            <a:solidFill>
              <a:srgbClr val="FF0000"/>
            </a:solidFill>
          </p:grpSpPr>
          <p:sp>
            <p:nvSpPr>
              <p:cNvPr id="268" name="Rectangle 70"/>
              <p:cNvSpPr>
                <a:spLocks noChangeArrowheads="1"/>
              </p:cNvSpPr>
              <p:nvPr/>
            </p:nvSpPr>
            <p:spPr bwMode="auto">
              <a:xfrm>
                <a:off x="2382" y="1541"/>
                <a:ext cx="55" cy="85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9" name="Group 71"/>
              <p:cNvGrpSpPr>
                <a:grpSpLocks/>
              </p:cNvGrpSpPr>
              <p:nvPr/>
            </p:nvGrpSpPr>
            <p:grpSpPr bwMode="auto">
              <a:xfrm>
                <a:off x="2383" y="1597"/>
                <a:ext cx="52" cy="740"/>
                <a:chOff x="3572" y="2543"/>
                <a:chExt cx="1496" cy="740"/>
              </a:xfrm>
              <a:grpFill/>
            </p:grpSpPr>
            <p:sp>
              <p:nvSpPr>
                <p:cNvPr id="285" name="Line 72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73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74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75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76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Line 77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Line 78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Line 79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Line 80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Line 81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Line 82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83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Line 84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85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86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0" name="Rectangle 87"/>
              <p:cNvSpPr>
                <a:spLocks noChangeArrowheads="1"/>
              </p:cNvSpPr>
              <p:nvPr/>
            </p:nvSpPr>
            <p:spPr bwMode="auto">
              <a:xfrm>
                <a:off x="2383" y="2392"/>
                <a:ext cx="55" cy="5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71" name="Group 88"/>
              <p:cNvGrpSpPr>
                <a:grpSpLocks/>
              </p:cNvGrpSpPr>
              <p:nvPr/>
            </p:nvGrpSpPr>
            <p:grpSpPr bwMode="auto">
              <a:xfrm>
                <a:off x="2386" y="2448"/>
                <a:ext cx="46" cy="475"/>
                <a:chOff x="2353" y="2448"/>
                <a:chExt cx="79" cy="475"/>
              </a:xfrm>
              <a:grpFill/>
            </p:grpSpPr>
            <p:sp>
              <p:nvSpPr>
                <p:cNvPr id="275" name="Line 89"/>
                <p:cNvSpPr>
                  <a:spLocks noChangeShapeType="1"/>
                </p:cNvSpPr>
                <p:nvPr/>
              </p:nvSpPr>
              <p:spPr bwMode="auto">
                <a:xfrm>
                  <a:off x="2353" y="244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Line 90"/>
                <p:cNvSpPr>
                  <a:spLocks noChangeShapeType="1"/>
                </p:cNvSpPr>
                <p:nvPr/>
              </p:nvSpPr>
              <p:spPr bwMode="auto">
                <a:xfrm>
                  <a:off x="2353" y="250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Line 91"/>
                <p:cNvSpPr>
                  <a:spLocks noChangeShapeType="1"/>
                </p:cNvSpPr>
                <p:nvPr/>
              </p:nvSpPr>
              <p:spPr bwMode="auto">
                <a:xfrm>
                  <a:off x="2353" y="255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92"/>
                <p:cNvSpPr>
                  <a:spLocks noChangeShapeType="1"/>
                </p:cNvSpPr>
                <p:nvPr/>
              </p:nvSpPr>
              <p:spPr bwMode="auto">
                <a:xfrm>
                  <a:off x="2353" y="2606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93"/>
                <p:cNvSpPr>
                  <a:spLocks noChangeShapeType="1"/>
                </p:cNvSpPr>
                <p:nvPr/>
              </p:nvSpPr>
              <p:spPr bwMode="auto">
                <a:xfrm>
                  <a:off x="2353" y="2659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Line 94"/>
                <p:cNvSpPr>
                  <a:spLocks noChangeShapeType="1"/>
                </p:cNvSpPr>
                <p:nvPr/>
              </p:nvSpPr>
              <p:spPr bwMode="auto">
                <a:xfrm>
                  <a:off x="2353" y="2712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95"/>
                <p:cNvSpPr>
                  <a:spLocks noChangeShapeType="1"/>
                </p:cNvSpPr>
                <p:nvPr/>
              </p:nvSpPr>
              <p:spPr bwMode="auto">
                <a:xfrm>
                  <a:off x="2353" y="2765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Line 96"/>
                <p:cNvSpPr>
                  <a:spLocks noChangeShapeType="1"/>
                </p:cNvSpPr>
                <p:nvPr/>
              </p:nvSpPr>
              <p:spPr bwMode="auto">
                <a:xfrm>
                  <a:off x="2353" y="281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Line 97"/>
                <p:cNvSpPr>
                  <a:spLocks noChangeShapeType="1"/>
                </p:cNvSpPr>
                <p:nvPr/>
              </p:nvSpPr>
              <p:spPr bwMode="auto">
                <a:xfrm>
                  <a:off x="2353" y="287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Line 98"/>
                <p:cNvSpPr>
                  <a:spLocks noChangeShapeType="1"/>
                </p:cNvSpPr>
                <p:nvPr/>
              </p:nvSpPr>
              <p:spPr bwMode="auto">
                <a:xfrm>
                  <a:off x="2353" y="292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3" name="Rectangle 100"/>
              <p:cNvSpPr>
                <a:spLocks noChangeArrowheads="1"/>
              </p:cNvSpPr>
              <p:nvPr/>
            </p:nvSpPr>
            <p:spPr bwMode="auto">
              <a:xfrm>
                <a:off x="2388" y="2183"/>
                <a:ext cx="44" cy="42"/>
              </a:xfrm>
              <a:prstGeom prst="re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AutoShape 106"/>
            <p:cNvSpPr>
              <a:spLocks noChangeArrowheads="1"/>
            </p:cNvSpPr>
            <p:nvPr/>
          </p:nvSpPr>
          <p:spPr bwMode="auto">
            <a:xfrm>
              <a:off x="6305836" y="3330090"/>
              <a:ext cx="273050" cy="1336675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107"/>
            <p:cNvSpPr>
              <a:spLocks noChangeArrowheads="1"/>
            </p:cNvSpPr>
            <p:nvPr/>
          </p:nvSpPr>
          <p:spPr bwMode="auto">
            <a:xfrm>
              <a:off x="6402674" y="3323740"/>
              <a:ext cx="87312" cy="135255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9" name="Group 108"/>
            <p:cNvGrpSpPr>
              <a:grpSpLocks/>
            </p:cNvGrpSpPr>
            <p:nvPr/>
          </p:nvGrpSpPr>
          <p:grpSpPr bwMode="auto">
            <a:xfrm>
              <a:off x="6402673" y="3412640"/>
              <a:ext cx="84137" cy="1174750"/>
              <a:chOff x="3572" y="2543"/>
              <a:chExt cx="1496" cy="740"/>
            </a:xfrm>
          </p:grpSpPr>
          <p:sp>
            <p:nvSpPr>
              <p:cNvPr id="253" name="Line 109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110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111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112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113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114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115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116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117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118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119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120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121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122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123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250" name="Object 1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3033133"/>
                </p:ext>
              </p:extLst>
            </p:nvPr>
          </p:nvGraphicFramePr>
          <p:xfrm>
            <a:off x="6411552" y="4699963"/>
            <a:ext cx="399111" cy="780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7" name="Equation" r:id="rId14" imgW="4048200" imgH="6890760" progId="Equation.DSMT4">
                    <p:embed/>
                  </p:oleObj>
                </mc:Choice>
                <mc:Fallback>
                  <p:oleObj name="Equation" r:id="rId14" imgW="4048200" imgH="6890760" progId="Equation.DSMT4">
                    <p:embed/>
                    <p:pic>
                      <p:nvPicPr>
                        <p:cNvPr id="0" name="Picture 4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1552" y="4699963"/>
                          <a:ext cx="399111" cy="780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" name="Line 127"/>
            <p:cNvSpPr>
              <a:spLocks noChangeShapeType="1"/>
            </p:cNvSpPr>
            <p:nvPr/>
          </p:nvSpPr>
          <p:spPr bwMode="auto">
            <a:xfrm>
              <a:off x="6753852" y="3330625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Text Box 128"/>
            <p:cNvSpPr txBox="1">
              <a:spLocks noChangeArrowheads="1"/>
            </p:cNvSpPr>
            <p:nvPr/>
          </p:nvSpPr>
          <p:spPr bwMode="auto">
            <a:xfrm>
              <a:off x="6743035" y="3781073"/>
              <a:ext cx="35321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graphicFrame>
          <p:nvGraphicFramePr>
            <p:cNvPr id="241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4199998"/>
                </p:ext>
              </p:extLst>
            </p:nvPr>
          </p:nvGraphicFramePr>
          <p:xfrm>
            <a:off x="4828700" y="3872310"/>
            <a:ext cx="1192212" cy="1130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8" name="Equation" r:id="rId15" imgW="203040" imgH="190440" progId="Equation.DSMT4">
                    <p:embed/>
                  </p:oleObj>
                </mc:Choice>
                <mc:Fallback>
                  <p:oleObj name="Equation" r:id="rId15" imgW="203040" imgH="190440" progId="Equation.DSMT4">
                    <p:embed/>
                    <p:pic>
                      <p:nvPicPr>
                        <p:cNvPr id="0" name="Picture 4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8700" y="3872310"/>
                          <a:ext cx="1192212" cy="1130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80963"/>
                </p:ext>
              </p:extLst>
            </p:nvPr>
          </p:nvGraphicFramePr>
          <p:xfrm>
            <a:off x="2793394" y="3134818"/>
            <a:ext cx="650291" cy="1016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99" name="Equation" r:id="rId17" imgW="4454280" imgH="6890760" progId="Equation.DSMT4">
                    <p:embed/>
                  </p:oleObj>
                </mc:Choice>
                <mc:Fallback>
                  <p:oleObj name="Equation" r:id="rId17" imgW="4454280" imgH="6890760" progId="Equation.DSMT4">
                    <p:embed/>
                    <p:pic>
                      <p:nvPicPr>
                        <p:cNvPr id="0" name="Picture 4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3394" y="3134818"/>
                          <a:ext cx="650291" cy="10167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591291"/>
              </p:ext>
            </p:extLst>
          </p:nvPr>
        </p:nvGraphicFramePr>
        <p:xfrm>
          <a:off x="676275" y="3403600"/>
          <a:ext cx="1774825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0" name="Equation" r:id="rId18" imgW="698400" imgH="799920" progId="Equation.DSMT4">
                  <p:embed/>
                </p:oleObj>
              </mc:Choice>
              <mc:Fallback>
                <p:oleObj name="Equation" r:id="rId18" imgW="698400" imgH="799920" progId="Equation.DSMT4">
                  <p:embed/>
                  <p:pic>
                    <p:nvPicPr>
                      <p:cNvPr id="0" name="Picture 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403600"/>
                        <a:ext cx="1774825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9827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2303CB-BE73-45E0-AAB1-43B04C91748E}" type="slidenum">
              <a:rPr lang="he-IL" smtClean="0"/>
              <a:pPr/>
              <a:t>50</a:t>
            </a:fld>
            <a:endParaRPr lang="en-US" smtClean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029" y="1469298"/>
            <a:ext cx="68554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Good Luck </a:t>
            </a:r>
          </a:p>
          <a:p>
            <a:endParaRPr lang="en-US" b="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hope you will enjoy this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</a:t>
            </a:r>
          </a:p>
          <a:p>
            <a:endParaRPr lang="en-US" sz="3600" b="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</a:p>
          <a:p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have a great semester</a:t>
            </a:r>
            <a:endParaRPr lang="en-US" sz="3600" b="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4E8F7-1410-4862-8591-6DEC1F5A1647}" type="slidenum">
              <a:rPr lang="he-IL" sz="1200" b="0" smtClean="0">
                <a:solidFill>
                  <a:schemeClr val="bg1"/>
                </a:solidFill>
                <a:latin typeface="Tahoma" pitchFamily="34" charset="0"/>
              </a:rPr>
              <a:pPr eaLnBrk="1" hangingPunct="1"/>
              <a:t>6</a:t>
            </a:fld>
            <a:endParaRPr lang="en-US" sz="1200" b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076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Sparse &amp; Redundant Representation 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335532" y="1167514"/>
            <a:ext cx="4777240" cy="3674498"/>
            <a:chOff x="4335532" y="1091314"/>
            <a:chExt cx="4777240" cy="3674498"/>
          </a:xfrm>
        </p:grpSpPr>
        <p:sp>
          <p:nvSpPr>
            <p:cNvPr id="115" name="Rounded Rectangle 114"/>
            <p:cNvSpPr/>
            <p:nvPr/>
          </p:nvSpPr>
          <p:spPr bwMode="auto">
            <a:xfrm>
              <a:off x="7190912" y="1344039"/>
              <a:ext cx="1834025" cy="3421773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 bwMode="auto">
            <a:xfrm>
              <a:off x="4345190" y="1191640"/>
              <a:ext cx="4679748" cy="1899924"/>
            </a:xfrm>
            <a:prstGeom prst="roundRect">
              <a:avLst>
                <a:gd name="adj" fmla="val 800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117" name="Group 10"/>
            <p:cNvGrpSpPr>
              <a:grpSpLocks/>
            </p:cNvGrpSpPr>
            <p:nvPr/>
          </p:nvGrpSpPr>
          <p:grpSpPr bwMode="auto">
            <a:xfrm>
              <a:off x="4814425" y="1091314"/>
              <a:ext cx="2382838" cy="366713"/>
              <a:chOff x="1105" y="2479"/>
              <a:chExt cx="1501" cy="231"/>
            </a:xfrm>
          </p:grpSpPr>
          <p:sp>
            <p:nvSpPr>
              <p:cNvPr id="332" name="Text Box 11"/>
              <p:cNvSpPr txBox="1">
                <a:spLocks noChangeArrowheads="1"/>
              </p:cNvSpPr>
              <p:nvPr/>
            </p:nvSpPr>
            <p:spPr bwMode="auto">
              <a:xfrm>
                <a:off x="1740" y="2479"/>
                <a:ext cx="3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800" b="0" dirty="0" smtClean="0">
                    <a:solidFill>
                      <a:schemeClr val="bg1"/>
                    </a:solidFill>
                    <a:latin typeface="Tahoma" pitchFamily="34" charset="0"/>
                  </a:rPr>
                  <a:t>m</a:t>
                </a:r>
                <a:endParaRPr lang="en-US" sz="1800" b="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  <p:sp>
            <p:nvSpPr>
              <p:cNvPr id="333" name="Line 12"/>
              <p:cNvSpPr>
                <a:spLocks noChangeShapeType="1"/>
              </p:cNvSpPr>
              <p:nvPr/>
            </p:nvSpPr>
            <p:spPr bwMode="auto">
              <a:xfrm>
                <a:off x="1105" y="2681"/>
                <a:ext cx="150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" name="Line 13"/>
            <p:cNvSpPr>
              <a:spLocks noChangeShapeType="1"/>
            </p:cNvSpPr>
            <p:nvPr/>
          </p:nvSpPr>
          <p:spPr bwMode="auto">
            <a:xfrm>
              <a:off x="4626045" y="1542164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 Box 14"/>
            <p:cNvSpPr txBox="1">
              <a:spLocks noChangeArrowheads="1"/>
            </p:cNvSpPr>
            <p:nvPr/>
          </p:nvSpPr>
          <p:spPr bwMode="auto">
            <a:xfrm>
              <a:off x="4335532" y="2029527"/>
              <a:ext cx="706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120" name="AutoShape 15"/>
            <p:cNvSpPr>
              <a:spLocks noChangeArrowheads="1"/>
            </p:cNvSpPr>
            <p:nvPr/>
          </p:nvSpPr>
          <p:spPr bwMode="auto">
            <a:xfrm>
              <a:off x="4747750" y="1537402"/>
              <a:ext cx="2540000" cy="1358900"/>
            </a:xfrm>
            <a:prstGeom prst="bracketPair">
              <a:avLst>
                <a:gd name="adj" fmla="val 4463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1" name="Group 17"/>
            <p:cNvGrpSpPr>
              <a:grpSpLocks/>
            </p:cNvGrpSpPr>
            <p:nvPr/>
          </p:nvGrpSpPr>
          <p:grpSpPr bwMode="auto">
            <a:xfrm>
              <a:off x="4814425" y="1545339"/>
              <a:ext cx="2382838" cy="1347788"/>
              <a:chOff x="895" y="1132"/>
              <a:chExt cx="1501" cy="849"/>
            </a:xfrm>
          </p:grpSpPr>
          <p:sp>
            <p:nvSpPr>
              <p:cNvPr id="290" name="Rectangle 18"/>
              <p:cNvSpPr>
                <a:spLocks noChangeArrowheads="1"/>
              </p:cNvSpPr>
              <p:nvPr/>
            </p:nvSpPr>
            <p:spPr bwMode="auto">
              <a:xfrm>
                <a:off x="8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Rectangle 19"/>
              <p:cNvSpPr>
                <a:spLocks noChangeArrowheads="1"/>
              </p:cNvSpPr>
              <p:nvPr/>
            </p:nvSpPr>
            <p:spPr bwMode="auto">
              <a:xfrm>
                <a:off x="95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Rectangle 20"/>
              <p:cNvSpPr>
                <a:spLocks noChangeArrowheads="1"/>
              </p:cNvSpPr>
              <p:nvPr/>
            </p:nvSpPr>
            <p:spPr bwMode="auto">
              <a:xfrm>
                <a:off x="100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Rectangle 21"/>
              <p:cNvSpPr>
                <a:spLocks noChangeArrowheads="1"/>
              </p:cNvSpPr>
              <p:nvPr/>
            </p:nvSpPr>
            <p:spPr bwMode="auto">
              <a:xfrm>
                <a:off x="106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Rectangle 22"/>
              <p:cNvSpPr>
                <a:spLocks noChangeArrowheads="1"/>
              </p:cNvSpPr>
              <p:nvPr/>
            </p:nvSpPr>
            <p:spPr bwMode="auto">
              <a:xfrm>
                <a:off x="1117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Rectangle 23"/>
              <p:cNvSpPr>
                <a:spLocks noChangeArrowheads="1"/>
              </p:cNvSpPr>
              <p:nvPr/>
            </p:nvSpPr>
            <p:spPr bwMode="auto">
              <a:xfrm>
                <a:off x="1173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Rectangle 24"/>
              <p:cNvSpPr>
                <a:spLocks noChangeArrowheads="1"/>
              </p:cNvSpPr>
              <p:nvPr/>
            </p:nvSpPr>
            <p:spPr bwMode="auto">
              <a:xfrm>
                <a:off x="122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Rectangle 25"/>
              <p:cNvSpPr>
                <a:spLocks noChangeArrowheads="1"/>
              </p:cNvSpPr>
              <p:nvPr/>
            </p:nvSpPr>
            <p:spPr bwMode="auto">
              <a:xfrm>
                <a:off x="1284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Rectangle 26"/>
              <p:cNvSpPr>
                <a:spLocks noChangeArrowheads="1"/>
              </p:cNvSpPr>
              <p:nvPr/>
            </p:nvSpPr>
            <p:spPr bwMode="auto">
              <a:xfrm>
                <a:off x="1340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Rectangle 27"/>
              <p:cNvSpPr>
                <a:spLocks noChangeArrowheads="1"/>
              </p:cNvSpPr>
              <p:nvPr/>
            </p:nvSpPr>
            <p:spPr bwMode="auto">
              <a:xfrm>
                <a:off x="139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Rectangle 28"/>
              <p:cNvSpPr>
                <a:spLocks noChangeArrowheads="1"/>
              </p:cNvSpPr>
              <p:nvPr/>
            </p:nvSpPr>
            <p:spPr bwMode="auto">
              <a:xfrm>
                <a:off x="14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Rectangle 29"/>
              <p:cNvSpPr>
                <a:spLocks noChangeArrowheads="1"/>
              </p:cNvSpPr>
              <p:nvPr/>
            </p:nvSpPr>
            <p:spPr bwMode="auto">
              <a:xfrm>
                <a:off x="15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Rectangle 30"/>
              <p:cNvSpPr>
                <a:spLocks noChangeArrowheads="1"/>
              </p:cNvSpPr>
              <p:nvPr/>
            </p:nvSpPr>
            <p:spPr bwMode="auto">
              <a:xfrm>
                <a:off x="15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Rectangle 31"/>
              <p:cNvSpPr>
                <a:spLocks noChangeArrowheads="1"/>
              </p:cNvSpPr>
              <p:nvPr/>
            </p:nvSpPr>
            <p:spPr bwMode="auto">
              <a:xfrm>
                <a:off x="16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32"/>
              <p:cNvSpPr>
                <a:spLocks noChangeArrowheads="1"/>
              </p:cNvSpPr>
              <p:nvPr/>
            </p:nvSpPr>
            <p:spPr bwMode="auto">
              <a:xfrm>
                <a:off x="16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Rectangle 33"/>
              <p:cNvSpPr>
                <a:spLocks noChangeArrowheads="1"/>
              </p:cNvSpPr>
              <p:nvPr/>
            </p:nvSpPr>
            <p:spPr bwMode="auto">
              <a:xfrm>
                <a:off x="17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Rectangle 34"/>
              <p:cNvSpPr>
                <a:spLocks noChangeArrowheads="1"/>
              </p:cNvSpPr>
              <p:nvPr/>
            </p:nvSpPr>
            <p:spPr bwMode="auto">
              <a:xfrm>
                <a:off x="1785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Rectangle 35"/>
              <p:cNvSpPr>
                <a:spLocks noChangeArrowheads="1"/>
              </p:cNvSpPr>
              <p:nvPr/>
            </p:nvSpPr>
            <p:spPr bwMode="auto">
              <a:xfrm>
                <a:off x="1840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Rectangle 36"/>
              <p:cNvSpPr>
                <a:spLocks noChangeArrowheads="1"/>
              </p:cNvSpPr>
              <p:nvPr/>
            </p:nvSpPr>
            <p:spPr bwMode="auto">
              <a:xfrm>
                <a:off x="1896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Rectangle 37"/>
              <p:cNvSpPr>
                <a:spLocks noChangeArrowheads="1"/>
              </p:cNvSpPr>
              <p:nvPr/>
            </p:nvSpPr>
            <p:spPr bwMode="auto">
              <a:xfrm>
                <a:off x="1951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Rectangle 38"/>
              <p:cNvSpPr>
                <a:spLocks noChangeArrowheads="1"/>
              </p:cNvSpPr>
              <p:nvPr/>
            </p:nvSpPr>
            <p:spPr bwMode="auto">
              <a:xfrm>
                <a:off x="2007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Rectangle 39"/>
              <p:cNvSpPr>
                <a:spLocks noChangeArrowheads="1"/>
              </p:cNvSpPr>
              <p:nvPr/>
            </p:nvSpPr>
            <p:spPr bwMode="auto">
              <a:xfrm>
                <a:off x="2062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40"/>
              <p:cNvSpPr>
                <a:spLocks noChangeArrowheads="1"/>
              </p:cNvSpPr>
              <p:nvPr/>
            </p:nvSpPr>
            <p:spPr bwMode="auto">
              <a:xfrm>
                <a:off x="2118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41"/>
              <p:cNvSpPr>
                <a:spLocks noChangeArrowheads="1"/>
              </p:cNvSpPr>
              <p:nvPr/>
            </p:nvSpPr>
            <p:spPr bwMode="auto">
              <a:xfrm>
                <a:off x="2174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42"/>
              <p:cNvSpPr>
                <a:spLocks noChangeArrowheads="1"/>
              </p:cNvSpPr>
              <p:nvPr/>
            </p:nvSpPr>
            <p:spPr bwMode="auto">
              <a:xfrm>
                <a:off x="2229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Rectangle 43"/>
              <p:cNvSpPr>
                <a:spLocks noChangeArrowheads="1"/>
              </p:cNvSpPr>
              <p:nvPr/>
            </p:nvSpPr>
            <p:spPr bwMode="auto">
              <a:xfrm>
                <a:off x="2285" y="1132"/>
                <a:ext cx="56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Rectangle 44"/>
              <p:cNvSpPr>
                <a:spLocks noChangeArrowheads="1"/>
              </p:cNvSpPr>
              <p:nvPr/>
            </p:nvSpPr>
            <p:spPr bwMode="auto">
              <a:xfrm>
                <a:off x="2341" y="1132"/>
                <a:ext cx="55" cy="84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Line 45"/>
              <p:cNvSpPr>
                <a:spLocks noChangeShapeType="1"/>
              </p:cNvSpPr>
              <p:nvPr/>
            </p:nvSpPr>
            <p:spPr bwMode="auto">
              <a:xfrm>
                <a:off x="898" y="118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46"/>
              <p:cNvSpPr>
                <a:spLocks noChangeShapeType="1"/>
              </p:cNvSpPr>
              <p:nvPr/>
            </p:nvSpPr>
            <p:spPr bwMode="auto">
              <a:xfrm>
                <a:off x="900" y="124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47"/>
              <p:cNvSpPr>
                <a:spLocks noChangeShapeType="1"/>
              </p:cNvSpPr>
              <p:nvPr/>
            </p:nvSpPr>
            <p:spPr bwMode="auto">
              <a:xfrm>
                <a:off x="900" y="129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48"/>
              <p:cNvSpPr>
                <a:spLocks noChangeShapeType="1"/>
              </p:cNvSpPr>
              <p:nvPr/>
            </p:nvSpPr>
            <p:spPr bwMode="auto">
              <a:xfrm>
                <a:off x="898" y="134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49"/>
              <p:cNvSpPr>
                <a:spLocks noChangeShapeType="1"/>
              </p:cNvSpPr>
              <p:nvPr/>
            </p:nvSpPr>
            <p:spPr bwMode="auto">
              <a:xfrm>
                <a:off x="900" y="139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50"/>
              <p:cNvSpPr>
                <a:spLocks noChangeShapeType="1"/>
              </p:cNvSpPr>
              <p:nvPr/>
            </p:nvSpPr>
            <p:spPr bwMode="auto">
              <a:xfrm>
                <a:off x="900" y="145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51"/>
              <p:cNvSpPr>
                <a:spLocks noChangeShapeType="1"/>
              </p:cNvSpPr>
              <p:nvPr/>
            </p:nvSpPr>
            <p:spPr bwMode="auto">
              <a:xfrm>
                <a:off x="898" y="150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52"/>
              <p:cNvSpPr>
                <a:spLocks noChangeShapeType="1"/>
              </p:cNvSpPr>
              <p:nvPr/>
            </p:nvSpPr>
            <p:spPr bwMode="auto">
              <a:xfrm>
                <a:off x="900" y="155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53"/>
              <p:cNvSpPr>
                <a:spLocks noChangeShapeType="1"/>
              </p:cNvSpPr>
              <p:nvPr/>
            </p:nvSpPr>
            <p:spPr bwMode="auto">
              <a:xfrm>
                <a:off x="900" y="161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54"/>
              <p:cNvSpPr>
                <a:spLocks noChangeShapeType="1"/>
              </p:cNvSpPr>
              <p:nvPr/>
            </p:nvSpPr>
            <p:spPr bwMode="auto">
              <a:xfrm>
                <a:off x="898" y="166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55"/>
              <p:cNvSpPr>
                <a:spLocks noChangeShapeType="1"/>
              </p:cNvSpPr>
              <p:nvPr/>
            </p:nvSpPr>
            <p:spPr bwMode="auto">
              <a:xfrm>
                <a:off x="900" y="1716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56"/>
              <p:cNvSpPr>
                <a:spLocks noChangeShapeType="1"/>
              </p:cNvSpPr>
              <p:nvPr/>
            </p:nvSpPr>
            <p:spPr bwMode="auto">
              <a:xfrm>
                <a:off x="900" y="1769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57"/>
              <p:cNvSpPr>
                <a:spLocks noChangeShapeType="1"/>
              </p:cNvSpPr>
              <p:nvPr/>
            </p:nvSpPr>
            <p:spPr bwMode="auto">
              <a:xfrm>
                <a:off x="898" y="1822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58"/>
              <p:cNvSpPr>
                <a:spLocks noChangeShapeType="1"/>
              </p:cNvSpPr>
              <p:nvPr/>
            </p:nvSpPr>
            <p:spPr bwMode="auto">
              <a:xfrm>
                <a:off x="900" y="187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59"/>
              <p:cNvSpPr>
                <a:spLocks noChangeShapeType="1"/>
              </p:cNvSpPr>
              <p:nvPr/>
            </p:nvSpPr>
            <p:spPr bwMode="auto">
              <a:xfrm>
                <a:off x="900" y="192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122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0725154"/>
                </p:ext>
              </p:extLst>
            </p:nvPr>
          </p:nvGraphicFramePr>
          <p:xfrm>
            <a:off x="7768077" y="1929514"/>
            <a:ext cx="601662" cy="496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18" name="Equation" r:id="rId5" imgW="4454280" imgH="3642120" progId="Equation.DSMT4">
                    <p:embed/>
                  </p:oleObj>
                </mc:Choice>
                <mc:Fallback>
                  <p:oleObj name="Equation" r:id="rId5" imgW="4454280" imgH="3642120" progId="Equation.DSMT4">
                    <p:embed/>
                    <p:pic>
                      <p:nvPicPr>
                        <p:cNvPr id="0" name="Picture 2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8077" y="1929514"/>
                          <a:ext cx="601662" cy="4968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" name="AutoShape 68"/>
            <p:cNvSpPr>
              <a:spLocks noChangeArrowheads="1"/>
            </p:cNvSpPr>
            <p:nvPr/>
          </p:nvSpPr>
          <p:spPr bwMode="auto">
            <a:xfrm>
              <a:off x="7371888" y="1534227"/>
              <a:ext cx="273050" cy="2266950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4" name="Group 69"/>
            <p:cNvGrpSpPr>
              <a:grpSpLocks/>
            </p:cNvGrpSpPr>
            <p:nvPr/>
          </p:nvGrpSpPr>
          <p:grpSpPr bwMode="auto">
            <a:xfrm>
              <a:off x="7468725" y="1527877"/>
              <a:ext cx="88900" cy="2278063"/>
              <a:chOff x="2382" y="1541"/>
              <a:chExt cx="56" cy="1435"/>
            </a:xfrm>
            <a:solidFill>
              <a:srgbClr val="FF0000"/>
            </a:solidFill>
          </p:grpSpPr>
          <p:sp>
            <p:nvSpPr>
              <p:cNvPr id="258" name="Rectangle 70"/>
              <p:cNvSpPr>
                <a:spLocks noChangeArrowheads="1"/>
              </p:cNvSpPr>
              <p:nvPr/>
            </p:nvSpPr>
            <p:spPr bwMode="auto">
              <a:xfrm>
                <a:off x="2382" y="1541"/>
                <a:ext cx="55" cy="85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9" name="Group 71"/>
              <p:cNvGrpSpPr>
                <a:grpSpLocks/>
              </p:cNvGrpSpPr>
              <p:nvPr/>
            </p:nvGrpSpPr>
            <p:grpSpPr bwMode="auto">
              <a:xfrm>
                <a:off x="2383" y="1597"/>
                <a:ext cx="52" cy="740"/>
                <a:chOff x="3572" y="2543"/>
                <a:chExt cx="1496" cy="740"/>
              </a:xfrm>
              <a:grpFill/>
            </p:grpSpPr>
            <p:sp>
              <p:nvSpPr>
                <p:cNvPr id="275" name="Line 72"/>
                <p:cNvSpPr>
                  <a:spLocks noChangeShapeType="1"/>
                </p:cNvSpPr>
                <p:nvPr/>
              </p:nvSpPr>
              <p:spPr bwMode="auto">
                <a:xfrm>
                  <a:off x="3572" y="254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Line 73"/>
                <p:cNvSpPr>
                  <a:spLocks noChangeShapeType="1"/>
                </p:cNvSpPr>
                <p:nvPr/>
              </p:nvSpPr>
              <p:spPr bwMode="auto">
                <a:xfrm>
                  <a:off x="3574" y="259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Line 74"/>
                <p:cNvSpPr>
                  <a:spLocks noChangeShapeType="1"/>
                </p:cNvSpPr>
                <p:nvPr/>
              </p:nvSpPr>
              <p:spPr bwMode="auto">
                <a:xfrm>
                  <a:off x="3574" y="264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75"/>
                <p:cNvSpPr>
                  <a:spLocks noChangeShapeType="1"/>
                </p:cNvSpPr>
                <p:nvPr/>
              </p:nvSpPr>
              <p:spPr bwMode="auto">
                <a:xfrm>
                  <a:off x="3572" y="270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76"/>
                <p:cNvSpPr>
                  <a:spLocks noChangeShapeType="1"/>
                </p:cNvSpPr>
                <p:nvPr/>
              </p:nvSpPr>
              <p:spPr bwMode="auto">
                <a:xfrm>
                  <a:off x="3574" y="275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Line 77"/>
                <p:cNvSpPr>
                  <a:spLocks noChangeShapeType="1"/>
                </p:cNvSpPr>
                <p:nvPr/>
              </p:nvSpPr>
              <p:spPr bwMode="auto">
                <a:xfrm>
                  <a:off x="3574" y="280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78"/>
                <p:cNvSpPr>
                  <a:spLocks noChangeShapeType="1"/>
                </p:cNvSpPr>
                <p:nvPr/>
              </p:nvSpPr>
              <p:spPr bwMode="auto">
                <a:xfrm>
                  <a:off x="3572" y="286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Line 79"/>
                <p:cNvSpPr>
                  <a:spLocks noChangeShapeType="1"/>
                </p:cNvSpPr>
                <p:nvPr/>
              </p:nvSpPr>
              <p:spPr bwMode="auto">
                <a:xfrm>
                  <a:off x="3574" y="291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Line 80"/>
                <p:cNvSpPr>
                  <a:spLocks noChangeShapeType="1"/>
                </p:cNvSpPr>
                <p:nvPr/>
              </p:nvSpPr>
              <p:spPr bwMode="auto">
                <a:xfrm>
                  <a:off x="3574" y="2965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Line 81"/>
                <p:cNvSpPr>
                  <a:spLocks noChangeShapeType="1"/>
                </p:cNvSpPr>
                <p:nvPr/>
              </p:nvSpPr>
              <p:spPr bwMode="auto">
                <a:xfrm>
                  <a:off x="3572" y="3018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Line 82"/>
                <p:cNvSpPr>
                  <a:spLocks noChangeShapeType="1"/>
                </p:cNvSpPr>
                <p:nvPr/>
              </p:nvSpPr>
              <p:spPr bwMode="auto">
                <a:xfrm>
                  <a:off x="3574" y="3071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83"/>
                <p:cNvSpPr>
                  <a:spLocks noChangeShapeType="1"/>
                </p:cNvSpPr>
                <p:nvPr/>
              </p:nvSpPr>
              <p:spPr bwMode="auto">
                <a:xfrm>
                  <a:off x="3574" y="3124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84"/>
                <p:cNvSpPr>
                  <a:spLocks noChangeShapeType="1"/>
                </p:cNvSpPr>
                <p:nvPr/>
              </p:nvSpPr>
              <p:spPr bwMode="auto">
                <a:xfrm>
                  <a:off x="3572" y="3177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85"/>
                <p:cNvSpPr>
                  <a:spLocks noChangeShapeType="1"/>
                </p:cNvSpPr>
                <p:nvPr/>
              </p:nvSpPr>
              <p:spPr bwMode="auto">
                <a:xfrm>
                  <a:off x="3574" y="3230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Line 86"/>
                <p:cNvSpPr>
                  <a:spLocks noChangeShapeType="1"/>
                </p:cNvSpPr>
                <p:nvPr/>
              </p:nvSpPr>
              <p:spPr bwMode="auto">
                <a:xfrm>
                  <a:off x="3574" y="3283"/>
                  <a:ext cx="1494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" name="Rectangle 87"/>
              <p:cNvSpPr>
                <a:spLocks noChangeArrowheads="1"/>
              </p:cNvSpPr>
              <p:nvPr/>
            </p:nvSpPr>
            <p:spPr bwMode="auto">
              <a:xfrm>
                <a:off x="2383" y="2392"/>
                <a:ext cx="55" cy="5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1" name="Group 88"/>
              <p:cNvGrpSpPr>
                <a:grpSpLocks/>
              </p:cNvGrpSpPr>
              <p:nvPr/>
            </p:nvGrpSpPr>
            <p:grpSpPr bwMode="auto">
              <a:xfrm>
                <a:off x="2386" y="2448"/>
                <a:ext cx="46" cy="475"/>
                <a:chOff x="2353" y="2448"/>
                <a:chExt cx="79" cy="475"/>
              </a:xfrm>
              <a:grpFill/>
            </p:grpSpPr>
            <p:sp>
              <p:nvSpPr>
                <p:cNvPr id="265" name="Line 89"/>
                <p:cNvSpPr>
                  <a:spLocks noChangeShapeType="1"/>
                </p:cNvSpPr>
                <p:nvPr/>
              </p:nvSpPr>
              <p:spPr bwMode="auto">
                <a:xfrm>
                  <a:off x="2353" y="244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Line 90"/>
                <p:cNvSpPr>
                  <a:spLocks noChangeShapeType="1"/>
                </p:cNvSpPr>
                <p:nvPr/>
              </p:nvSpPr>
              <p:spPr bwMode="auto">
                <a:xfrm>
                  <a:off x="2353" y="250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Line 91"/>
                <p:cNvSpPr>
                  <a:spLocks noChangeShapeType="1"/>
                </p:cNvSpPr>
                <p:nvPr/>
              </p:nvSpPr>
              <p:spPr bwMode="auto">
                <a:xfrm>
                  <a:off x="2353" y="255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8" name="Line 92"/>
                <p:cNvSpPr>
                  <a:spLocks noChangeShapeType="1"/>
                </p:cNvSpPr>
                <p:nvPr/>
              </p:nvSpPr>
              <p:spPr bwMode="auto">
                <a:xfrm>
                  <a:off x="2353" y="2606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Line 93"/>
                <p:cNvSpPr>
                  <a:spLocks noChangeShapeType="1"/>
                </p:cNvSpPr>
                <p:nvPr/>
              </p:nvSpPr>
              <p:spPr bwMode="auto">
                <a:xfrm>
                  <a:off x="2353" y="2659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Line 94"/>
                <p:cNvSpPr>
                  <a:spLocks noChangeShapeType="1"/>
                </p:cNvSpPr>
                <p:nvPr/>
              </p:nvSpPr>
              <p:spPr bwMode="auto">
                <a:xfrm>
                  <a:off x="2353" y="2712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Line 95"/>
                <p:cNvSpPr>
                  <a:spLocks noChangeShapeType="1"/>
                </p:cNvSpPr>
                <p:nvPr/>
              </p:nvSpPr>
              <p:spPr bwMode="auto">
                <a:xfrm>
                  <a:off x="2353" y="2765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Line 96"/>
                <p:cNvSpPr>
                  <a:spLocks noChangeShapeType="1"/>
                </p:cNvSpPr>
                <p:nvPr/>
              </p:nvSpPr>
              <p:spPr bwMode="auto">
                <a:xfrm>
                  <a:off x="2353" y="2818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97"/>
                <p:cNvSpPr>
                  <a:spLocks noChangeShapeType="1"/>
                </p:cNvSpPr>
                <p:nvPr/>
              </p:nvSpPr>
              <p:spPr bwMode="auto">
                <a:xfrm>
                  <a:off x="2353" y="2870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98"/>
                <p:cNvSpPr>
                  <a:spLocks noChangeShapeType="1"/>
                </p:cNvSpPr>
                <p:nvPr/>
              </p:nvSpPr>
              <p:spPr bwMode="auto">
                <a:xfrm>
                  <a:off x="2353" y="2923"/>
                  <a:ext cx="79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4" name="Rectangle 101"/>
              <p:cNvSpPr>
                <a:spLocks noChangeArrowheads="1"/>
              </p:cNvSpPr>
              <p:nvPr/>
            </p:nvSpPr>
            <p:spPr bwMode="auto">
              <a:xfrm>
                <a:off x="2389" y="2505"/>
                <a:ext cx="44" cy="42"/>
              </a:xfrm>
              <a:prstGeom prst="rect">
                <a:avLst/>
              </a:prstGeom>
              <a:grp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125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1998156"/>
                </p:ext>
              </p:extLst>
            </p:nvPr>
          </p:nvGraphicFramePr>
          <p:xfrm>
            <a:off x="7468725" y="3610552"/>
            <a:ext cx="659181" cy="1030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19" name="Equation" r:id="rId7" imgW="4454280" imgH="6890760" progId="Equation.DSMT4">
                    <p:embed/>
                  </p:oleObj>
                </mc:Choice>
                <mc:Fallback>
                  <p:oleObj name="Equation" r:id="rId7" imgW="4454280" imgH="6890760" progId="Equation.DSMT4">
                    <p:embed/>
                    <p:pic>
                      <p:nvPicPr>
                        <p:cNvPr id="0" name="Picture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8725" y="3610552"/>
                          <a:ext cx="659181" cy="1030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AutoShape 106"/>
            <p:cNvSpPr>
              <a:spLocks noChangeArrowheads="1"/>
            </p:cNvSpPr>
            <p:nvPr/>
          </p:nvSpPr>
          <p:spPr bwMode="auto">
            <a:xfrm>
              <a:off x="8396015" y="1554864"/>
              <a:ext cx="273050" cy="1336675"/>
            </a:xfrm>
            <a:prstGeom prst="bracketPair">
              <a:avLst>
                <a:gd name="adj" fmla="val 16778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8492853" y="1548514"/>
              <a:ext cx="87312" cy="135255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" name="Group 108"/>
            <p:cNvGrpSpPr>
              <a:grpSpLocks/>
            </p:cNvGrpSpPr>
            <p:nvPr/>
          </p:nvGrpSpPr>
          <p:grpSpPr bwMode="auto">
            <a:xfrm>
              <a:off x="8492852" y="1637414"/>
              <a:ext cx="84137" cy="1174750"/>
              <a:chOff x="3572" y="2543"/>
              <a:chExt cx="1496" cy="740"/>
            </a:xfrm>
          </p:grpSpPr>
          <p:sp>
            <p:nvSpPr>
              <p:cNvPr id="243" name="Line 109"/>
              <p:cNvSpPr>
                <a:spLocks noChangeShapeType="1"/>
              </p:cNvSpPr>
              <p:nvPr/>
            </p:nvSpPr>
            <p:spPr bwMode="auto">
              <a:xfrm>
                <a:off x="3572" y="254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Line 110"/>
              <p:cNvSpPr>
                <a:spLocks noChangeShapeType="1"/>
              </p:cNvSpPr>
              <p:nvPr/>
            </p:nvSpPr>
            <p:spPr bwMode="auto">
              <a:xfrm>
                <a:off x="3574" y="259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Line 111"/>
              <p:cNvSpPr>
                <a:spLocks noChangeShapeType="1"/>
              </p:cNvSpPr>
              <p:nvPr/>
            </p:nvSpPr>
            <p:spPr bwMode="auto">
              <a:xfrm>
                <a:off x="3574" y="264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12"/>
              <p:cNvSpPr>
                <a:spLocks noChangeShapeType="1"/>
              </p:cNvSpPr>
              <p:nvPr/>
            </p:nvSpPr>
            <p:spPr bwMode="auto">
              <a:xfrm>
                <a:off x="3572" y="270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113"/>
              <p:cNvSpPr>
                <a:spLocks noChangeShapeType="1"/>
              </p:cNvSpPr>
              <p:nvPr/>
            </p:nvSpPr>
            <p:spPr bwMode="auto">
              <a:xfrm>
                <a:off x="3574" y="275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Line 114"/>
              <p:cNvSpPr>
                <a:spLocks noChangeShapeType="1"/>
              </p:cNvSpPr>
              <p:nvPr/>
            </p:nvSpPr>
            <p:spPr bwMode="auto">
              <a:xfrm>
                <a:off x="3574" y="280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115"/>
              <p:cNvSpPr>
                <a:spLocks noChangeShapeType="1"/>
              </p:cNvSpPr>
              <p:nvPr/>
            </p:nvSpPr>
            <p:spPr bwMode="auto">
              <a:xfrm>
                <a:off x="3572" y="286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Line 116"/>
              <p:cNvSpPr>
                <a:spLocks noChangeShapeType="1"/>
              </p:cNvSpPr>
              <p:nvPr/>
            </p:nvSpPr>
            <p:spPr bwMode="auto">
              <a:xfrm>
                <a:off x="3574" y="291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Line 117"/>
              <p:cNvSpPr>
                <a:spLocks noChangeShapeType="1"/>
              </p:cNvSpPr>
              <p:nvPr/>
            </p:nvSpPr>
            <p:spPr bwMode="auto">
              <a:xfrm>
                <a:off x="3574" y="2965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18"/>
              <p:cNvSpPr>
                <a:spLocks noChangeShapeType="1"/>
              </p:cNvSpPr>
              <p:nvPr/>
            </p:nvSpPr>
            <p:spPr bwMode="auto">
              <a:xfrm>
                <a:off x="3572" y="3018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119"/>
              <p:cNvSpPr>
                <a:spLocks noChangeShapeType="1"/>
              </p:cNvSpPr>
              <p:nvPr/>
            </p:nvSpPr>
            <p:spPr bwMode="auto">
              <a:xfrm>
                <a:off x="3574" y="3071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120"/>
              <p:cNvSpPr>
                <a:spLocks noChangeShapeType="1"/>
              </p:cNvSpPr>
              <p:nvPr/>
            </p:nvSpPr>
            <p:spPr bwMode="auto">
              <a:xfrm>
                <a:off x="3574" y="3124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121"/>
              <p:cNvSpPr>
                <a:spLocks noChangeShapeType="1"/>
              </p:cNvSpPr>
              <p:nvPr/>
            </p:nvSpPr>
            <p:spPr bwMode="auto">
              <a:xfrm>
                <a:off x="3572" y="3177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122"/>
              <p:cNvSpPr>
                <a:spLocks noChangeShapeType="1"/>
              </p:cNvSpPr>
              <p:nvPr/>
            </p:nvSpPr>
            <p:spPr bwMode="auto">
              <a:xfrm>
                <a:off x="3574" y="3230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123"/>
              <p:cNvSpPr>
                <a:spLocks noChangeShapeType="1"/>
              </p:cNvSpPr>
              <p:nvPr/>
            </p:nvSpPr>
            <p:spPr bwMode="auto">
              <a:xfrm>
                <a:off x="3574" y="3283"/>
                <a:ext cx="149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237" name="Object 1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2364510"/>
                </p:ext>
              </p:extLst>
            </p:nvPr>
          </p:nvGraphicFramePr>
          <p:xfrm>
            <a:off x="8462513" y="3017531"/>
            <a:ext cx="413104" cy="808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20" name="Equation" r:id="rId9" imgW="4048200" imgH="6890760" progId="Equation.DSMT4">
                    <p:embed/>
                  </p:oleObj>
                </mc:Choice>
                <mc:Fallback>
                  <p:oleObj name="Equation" r:id="rId9" imgW="4048200" imgH="6890760" progId="Equation.DSMT4">
                    <p:embed/>
                    <p:pic>
                      <p:nvPicPr>
                        <p:cNvPr id="0" name="Picture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2513" y="3017531"/>
                          <a:ext cx="413104" cy="8080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27"/>
            <p:cNvSpPr>
              <a:spLocks noChangeShapeType="1"/>
            </p:cNvSpPr>
            <p:nvPr/>
          </p:nvSpPr>
          <p:spPr bwMode="auto">
            <a:xfrm>
              <a:off x="8796065" y="1550102"/>
              <a:ext cx="0" cy="13350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Text Box 128"/>
            <p:cNvSpPr txBox="1">
              <a:spLocks noChangeArrowheads="1"/>
            </p:cNvSpPr>
            <p:nvPr/>
          </p:nvSpPr>
          <p:spPr bwMode="auto">
            <a:xfrm>
              <a:off x="8759554" y="1681865"/>
              <a:ext cx="35321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 b="0" dirty="0" smtClean="0">
                  <a:solidFill>
                    <a:schemeClr val="bg1"/>
                  </a:solidFill>
                  <a:latin typeface="Tahoma" pitchFamily="34" charset="0"/>
                </a:rPr>
                <a:t>n</a:t>
              </a:r>
              <a:endParaRPr lang="en-US" sz="1800" b="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graphicFrame>
          <p:nvGraphicFramePr>
            <p:cNvPr id="240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6556752"/>
                </p:ext>
              </p:extLst>
            </p:nvPr>
          </p:nvGraphicFramePr>
          <p:xfrm>
            <a:off x="5595277" y="1687987"/>
            <a:ext cx="894858" cy="97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21" name="Equation" r:id="rId11" imgW="4860360" imgH="5266440" progId="Equation.DSMT4">
                    <p:embed/>
                  </p:oleObj>
                </mc:Choice>
                <mc:Fallback>
                  <p:oleObj name="Equation" r:id="rId11" imgW="4860360" imgH="5266440" progId="Equation.DSMT4">
                    <p:embed/>
                    <p:pic>
                      <p:nvPicPr>
                        <p:cNvPr id="0" name="Picture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5277" y="1687987"/>
                          <a:ext cx="894858" cy="9797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1" name="Rounded Rectangle 240"/>
            <p:cNvSpPr/>
            <p:nvPr/>
          </p:nvSpPr>
          <p:spPr bwMode="auto">
            <a:xfrm>
              <a:off x="6711488" y="2885571"/>
              <a:ext cx="567267" cy="5556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5950952" y="3101402"/>
              <a:ext cx="1232318" cy="994176"/>
            </a:xfrm>
            <a:prstGeom prst="roundRect">
              <a:avLst>
                <a:gd name="adj" fmla="val 26744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34" name="TextBox 333"/>
          <p:cNvSpPr txBox="1"/>
          <p:nvPr/>
        </p:nvSpPr>
        <p:spPr>
          <a:xfrm>
            <a:off x="208039" y="1339188"/>
            <a:ext cx="7079711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shall keep the linearity                                                   of the inverse-transform.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 for the forward (computing                                             </a:t>
            </a:r>
            <a:r>
              <a:rPr lang="en-US" sz="2000" b="0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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 from </a:t>
            </a:r>
            <a:r>
              <a:rPr lang="en-US" sz="2000" b="0" u="sng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x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), there are infinitely                                             many possible solutions.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We shall seek the </a:t>
            </a:r>
            <a:r>
              <a:rPr lang="en-US" sz="2000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sparsest</a:t>
            </a:r>
            <a:r>
              <a:rPr lang="en-US" sz="2000" b="0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of                                               all solutions – the one with                                                 the fewest non-zeros.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This makes the forward transform a highly non-linear operation. </a:t>
            </a:r>
          </a:p>
          <a:p>
            <a:pPr marL="358775" indent="-358775" algn="l"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The field of </a:t>
            </a:r>
            <a:r>
              <a:rPr lang="en-US" sz="2000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sparse and redundant representations  </a:t>
            </a:r>
            <a:r>
              <a:rPr lang="en-US" sz="20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is all about defining clearly this transform, solving            various theoretical and numerical issues related to it,        and showing how to use it in practice. 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909640" y="3552665"/>
            <a:ext cx="4041312" cy="1847148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927" y="3668953"/>
            <a:ext cx="4982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/>
              </a:rPr>
              <a:t>Sounds … Boring !!!!         Who cares about                a new transform?</a:t>
            </a:r>
            <a:endParaRPr lang="en-US" sz="3200" b="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047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build="p"/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DB44153-7FCA-49B1-9E39-B6C24D73CC64}" type="slidenum">
              <a:rPr lang="he-IL" smtClean="0"/>
              <a:pPr/>
              <a:t>7</a:t>
            </a:fld>
            <a:endParaRPr lang="en-US" smtClean="0"/>
          </a:p>
        </p:txBody>
      </p:sp>
      <p:sp>
        <p:nvSpPr>
          <p:cNvPr id="5124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</a:t>
            </a:r>
            <a:r>
              <a:rPr lang="en-US" sz="3600" b="0" dirty="0" smtClean="0">
                <a:solidFill>
                  <a:schemeClr val="bg1"/>
                </a:solidFill>
                <a:latin typeface="Tahoma" pitchFamily="34" charset="0"/>
              </a:rPr>
              <a:t>Lets Take a Wider Perspective</a:t>
            </a:r>
            <a:endParaRPr lang="en-US" sz="3600" b="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3187700" y="4092575"/>
            <a:ext cx="0" cy="7080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27" name="Line 5"/>
          <p:cNvSpPr>
            <a:spLocks noChangeShapeType="1"/>
          </p:cNvSpPr>
          <p:nvPr/>
        </p:nvSpPr>
        <p:spPr bwMode="auto">
          <a:xfrm>
            <a:off x="1323975" y="23082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28" name="Line 6"/>
          <p:cNvSpPr>
            <a:spLocks noChangeShapeType="1"/>
          </p:cNvSpPr>
          <p:nvPr/>
        </p:nvSpPr>
        <p:spPr bwMode="auto">
          <a:xfrm>
            <a:off x="1503363" y="28051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29" name="Line 7"/>
          <p:cNvSpPr>
            <a:spLocks noChangeShapeType="1"/>
          </p:cNvSpPr>
          <p:nvPr/>
        </p:nvSpPr>
        <p:spPr bwMode="auto">
          <a:xfrm>
            <a:off x="169068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0" name="Line 8"/>
          <p:cNvSpPr>
            <a:spLocks noChangeShapeType="1"/>
          </p:cNvSpPr>
          <p:nvPr/>
        </p:nvSpPr>
        <p:spPr bwMode="auto">
          <a:xfrm>
            <a:off x="206533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 flipH="1">
            <a:off x="22526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2" name="Line 10"/>
          <p:cNvSpPr>
            <a:spLocks noChangeShapeType="1"/>
          </p:cNvSpPr>
          <p:nvPr/>
        </p:nvSpPr>
        <p:spPr bwMode="auto">
          <a:xfrm flipH="1">
            <a:off x="2436813" y="4232275"/>
            <a:ext cx="0" cy="57626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3" name="Line 11"/>
          <p:cNvSpPr>
            <a:spLocks noChangeShapeType="1"/>
          </p:cNvSpPr>
          <p:nvPr/>
        </p:nvSpPr>
        <p:spPr bwMode="auto">
          <a:xfrm flipH="1">
            <a:off x="2632075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4" name="Line 12"/>
          <p:cNvSpPr>
            <a:spLocks noChangeShapeType="1"/>
          </p:cNvSpPr>
          <p:nvPr/>
        </p:nvSpPr>
        <p:spPr bwMode="auto">
          <a:xfrm flipH="1">
            <a:off x="2809875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5" name="Line 13"/>
          <p:cNvSpPr>
            <a:spLocks noChangeShapeType="1"/>
          </p:cNvSpPr>
          <p:nvPr/>
        </p:nvSpPr>
        <p:spPr bwMode="auto">
          <a:xfrm>
            <a:off x="29892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6" name="Line 14"/>
          <p:cNvSpPr>
            <a:spLocks noChangeShapeType="1"/>
          </p:cNvSpPr>
          <p:nvPr/>
        </p:nvSpPr>
        <p:spPr bwMode="auto">
          <a:xfrm>
            <a:off x="3370263" y="3854450"/>
            <a:ext cx="4762" cy="94615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7" name="Line 15"/>
          <p:cNvSpPr>
            <a:spLocks noChangeShapeType="1"/>
          </p:cNvSpPr>
          <p:nvPr/>
        </p:nvSpPr>
        <p:spPr bwMode="auto">
          <a:xfrm flipH="1">
            <a:off x="5238750" y="2708275"/>
            <a:ext cx="0" cy="2092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8" name="Line 16"/>
          <p:cNvSpPr>
            <a:spLocks noChangeShapeType="1"/>
          </p:cNvSpPr>
          <p:nvPr/>
        </p:nvSpPr>
        <p:spPr bwMode="auto">
          <a:xfrm flipH="1">
            <a:off x="5059363" y="2957513"/>
            <a:ext cx="3175" cy="18399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39" name="Line 17"/>
          <p:cNvSpPr>
            <a:spLocks noChangeShapeType="1"/>
          </p:cNvSpPr>
          <p:nvPr/>
        </p:nvSpPr>
        <p:spPr bwMode="auto">
          <a:xfrm flipH="1">
            <a:off x="487203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0" name="Line 18"/>
          <p:cNvSpPr>
            <a:spLocks noChangeShapeType="1"/>
          </p:cNvSpPr>
          <p:nvPr/>
        </p:nvSpPr>
        <p:spPr bwMode="auto">
          <a:xfrm flipH="1">
            <a:off x="4683125" y="2917825"/>
            <a:ext cx="0" cy="18938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1" name="Line 19"/>
          <p:cNvSpPr>
            <a:spLocks noChangeShapeType="1"/>
          </p:cNvSpPr>
          <p:nvPr/>
        </p:nvSpPr>
        <p:spPr bwMode="auto">
          <a:xfrm flipH="1">
            <a:off x="449738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2" name="Line 20"/>
          <p:cNvSpPr>
            <a:spLocks noChangeShapeType="1"/>
          </p:cNvSpPr>
          <p:nvPr/>
        </p:nvSpPr>
        <p:spPr bwMode="auto">
          <a:xfrm>
            <a:off x="43100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3" name="Line 21"/>
          <p:cNvSpPr>
            <a:spLocks noChangeShapeType="1"/>
          </p:cNvSpPr>
          <p:nvPr/>
        </p:nvSpPr>
        <p:spPr bwMode="auto">
          <a:xfrm>
            <a:off x="3930650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4" name="Line 22"/>
          <p:cNvSpPr>
            <a:spLocks noChangeShapeType="1"/>
          </p:cNvSpPr>
          <p:nvPr/>
        </p:nvSpPr>
        <p:spPr bwMode="auto">
          <a:xfrm>
            <a:off x="3752850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5" name="Line 23"/>
          <p:cNvSpPr>
            <a:spLocks noChangeShapeType="1"/>
          </p:cNvSpPr>
          <p:nvPr/>
        </p:nvSpPr>
        <p:spPr bwMode="auto">
          <a:xfrm flipH="1">
            <a:off x="35734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6" name="Line 24"/>
          <p:cNvSpPr>
            <a:spLocks noChangeShapeType="1"/>
          </p:cNvSpPr>
          <p:nvPr/>
        </p:nvSpPr>
        <p:spPr bwMode="auto">
          <a:xfrm flipH="1">
            <a:off x="6369050" y="3265488"/>
            <a:ext cx="0" cy="15478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7" name="Line 25"/>
          <p:cNvSpPr>
            <a:spLocks noChangeShapeType="1"/>
          </p:cNvSpPr>
          <p:nvPr/>
        </p:nvSpPr>
        <p:spPr bwMode="auto">
          <a:xfrm flipH="1">
            <a:off x="6189663" y="2951163"/>
            <a:ext cx="0" cy="18589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8" name="Line 26"/>
          <p:cNvSpPr>
            <a:spLocks noChangeShapeType="1"/>
          </p:cNvSpPr>
          <p:nvPr/>
        </p:nvSpPr>
        <p:spPr bwMode="auto">
          <a:xfrm flipH="1">
            <a:off x="6002338" y="3151188"/>
            <a:ext cx="0" cy="16716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49" name="Line 27"/>
          <p:cNvSpPr>
            <a:spLocks noChangeShapeType="1"/>
          </p:cNvSpPr>
          <p:nvPr/>
        </p:nvSpPr>
        <p:spPr bwMode="auto">
          <a:xfrm flipH="1">
            <a:off x="5627688" y="27098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0" name="Line 28"/>
          <p:cNvSpPr>
            <a:spLocks noChangeShapeType="1"/>
          </p:cNvSpPr>
          <p:nvPr/>
        </p:nvSpPr>
        <p:spPr bwMode="auto">
          <a:xfrm>
            <a:off x="5440363" y="3087688"/>
            <a:ext cx="0" cy="17224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1" name="Line 29"/>
          <p:cNvSpPr>
            <a:spLocks noChangeShapeType="1"/>
          </p:cNvSpPr>
          <p:nvPr/>
        </p:nvSpPr>
        <p:spPr bwMode="auto">
          <a:xfrm flipH="1">
            <a:off x="7486650" y="23209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2" name="Line 30"/>
          <p:cNvSpPr>
            <a:spLocks noChangeShapeType="1"/>
          </p:cNvSpPr>
          <p:nvPr/>
        </p:nvSpPr>
        <p:spPr bwMode="auto">
          <a:xfrm flipH="1">
            <a:off x="7307263" y="28178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3" name="Line 31"/>
          <p:cNvSpPr>
            <a:spLocks noChangeShapeType="1"/>
          </p:cNvSpPr>
          <p:nvPr/>
        </p:nvSpPr>
        <p:spPr bwMode="auto">
          <a:xfrm flipH="1">
            <a:off x="7119938" y="2576513"/>
            <a:ext cx="0" cy="2246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4" name="Line 32"/>
          <p:cNvSpPr>
            <a:spLocks noChangeShapeType="1"/>
          </p:cNvSpPr>
          <p:nvPr/>
        </p:nvSpPr>
        <p:spPr bwMode="auto">
          <a:xfrm flipH="1">
            <a:off x="6931025" y="2298700"/>
            <a:ext cx="0" cy="25257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55" name="Line 33"/>
          <p:cNvSpPr>
            <a:spLocks noChangeShapeType="1"/>
          </p:cNvSpPr>
          <p:nvPr/>
        </p:nvSpPr>
        <p:spPr bwMode="auto">
          <a:xfrm>
            <a:off x="6557963" y="24590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41300" y="1171575"/>
            <a:ext cx="3175000" cy="2547938"/>
            <a:chOff x="152" y="738"/>
            <a:chExt cx="2000" cy="1605"/>
          </a:xfrm>
        </p:grpSpPr>
        <p:sp>
          <p:nvSpPr>
            <p:cNvPr id="5187" name="Rectangle 35"/>
            <p:cNvSpPr>
              <a:spLocks noChangeArrowheads="1"/>
            </p:cNvSpPr>
            <p:nvPr/>
          </p:nvSpPr>
          <p:spPr bwMode="auto">
            <a:xfrm>
              <a:off x="312" y="738"/>
              <a:ext cx="1718" cy="1581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152" y="775"/>
              <a:ext cx="2000" cy="1568"/>
              <a:chOff x="3760" y="2245"/>
              <a:chExt cx="2000" cy="1568"/>
            </a:xfrm>
          </p:grpSpPr>
          <p:pic>
            <p:nvPicPr>
              <p:cNvPr id="5189" name="Picture 37" descr="signal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58" y="2245"/>
                <a:ext cx="1641" cy="1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90" name="Picture 38" descr="womanonphone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115" y="2313"/>
                <a:ext cx="382" cy="42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</p:pic>
          <p:sp>
            <p:nvSpPr>
              <p:cNvPr id="5191" name="Text Box 39"/>
              <p:cNvSpPr txBox="1">
                <a:spLocks noChangeArrowheads="1"/>
              </p:cNvSpPr>
              <p:nvPr/>
            </p:nvSpPr>
            <p:spPr bwMode="auto">
              <a:xfrm>
                <a:off x="3760" y="3582"/>
                <a:ext cx="200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Voice Signal</a:t>
                </a:r>
              </a:p>
            </p:txBody>
          </p:sp>
        </p:grp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2174875" y="1477963"/>
            <a:ext cx="3175000" cy="2365375"/>
            <a:chOff x="2229" y="1065"/>
            <a:chExt cx="2000" cy="1490"/>
          </a:xfrm>
        </p:grpSpPr>
        <p:sp>
          <p:nvSpPr>
            <p:cNvPr id="5183" name="Rectangle 41"/>
            <p:cNvSpPr>
              <a:spLocks noChangeArrowheads="1"/>
            </p:cNvSpPr>
            <p:nvPr/>
          </p:nvSpPr>
          <p:spPr bwMode="auto">
            <a:xfrm>
              <a:off x="2394" y="1065"/>
              <a:ext cx="1718" cy="1489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2229" y="1101"/>
              <a:ext cx="2000" cy="1454"/>
              <a:chOff x="3760" y="784"/>
              <a:chExt cx="2000" cy="1454"/>
            </a:xfrm>
          </p:grpSpPr>
          <p:pic>
            <p:nvPicPr>
              <p:cNvPr id="5185" name="Picture 43" descr="titan_flow_50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960" y="784"/>
                <a:ext cx="1642" cy="1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86" name="Text Box 44"/>
              <p:cNvSpPr txBox="1">
                <a:spLocks noChangeArrowheads="1"/>
              </p:cNvSpPr>
              <p:nvPr/>
            </p:nvSpPr>
            <p:spPr bwMode="auto">
              <a:xfrm>
                <a:off x="3760" y="2007"/>
                <a:ext cx="200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Radar Imaging</a:t>
                </a:r>
              </a:p>
            </p:txBody>
          </p:sp>
        </p:grp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2590800" y="1228725"/>
            <a:ext cx="2824163" cy="1993900"/>
            <a:chOff x="3908" y="1571"/>
            <a:chExt cx="1779" cy="1256"/>
          </a:xfrm>
        </p:grpSpPr>
        <p:sp>
          <p:nvSpPr>
            <p:cNvPr id="5179" name="Rectangle 46"/>
            <p:cNvSpPr>
              <a:spLocks noChangeArrowheads="1"/>
            </p:cNvSpPr>
            <p:nvPr/>
          </p:nvSpPr>
          <p:spPr bwMode="auto">
            <a:xfrm>
              <a:off x="4122" y="1571"/>
              <a:ext cx="1381" cy="1245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7" name="Group 47"/>
            <p:cNvGrpSpPr>
              <a:grpSpLocks/>
            </p:cNvGrpSpPr>
            <p:nvPr/>
          </p:nvGrpSpPr>
          <p:grpSpPr bwMode="auto">
            <a:xfrm>
              <a:off x="3908" y="1596"/>
              <a:ext cx="1779" cy="1231"/>
              <a:chOff x="552" y="2102"/>
              <a:chExt cx="1779" cy="1231"/>
            </a:xfrm>
          </p:grpSpPr>
          <p:pic>
            <p:nvPicPr>
              <p:cNvPr id="5181" name="Picture 4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807" y="2102"/>
                <a:ext cx="1309" cy="1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82" name="Text Box 49"/>
              <p:cNvSpPr txBox="1">
                <a:spLocks noChangeArrowheads="1"/>
              </p:cNvSpPr>
              <p:nvPr/>
            </p:nvSpPr>
            <p:spPr bwMode="auto">
              <a:xfrm>
                <a:off x="552" y="3102"/>
                <a:ext cx="177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Still Image</a:t>
                </a:r>
              </a:p>
            </p:txBody>
          </p:sp>
        </p:grpSp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4900613" y="1143000"/>
            <a:ext cx="3254375" cy="2386013"/>
            <a:chOff x="3087" y="720"/>
            <a:chExt cx="2050" cy="1503"/>
          </a:xfrm>
        </p:grpSpPr>
        <p:sp>
          <p:nvSpPr>
            <p:cNvPr id="5175" name="Rectangle 51"/>
            <p:cNvSpPr>
              <a:spLocks noChangeArrowheads="1"/>
            </p:cNvSpPr>
            <p:nvPr/>
          </p:nvSpPr>
          <p:spPr bwMode="auto">
            <a:xfrm>
              <a:off x="3088" y="734"/>
              <a:ext cx="2049" cy="1489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3087" y="720"/>
              <a:ext cx="2011" cy="1463"/>
              <a:chOff x="3087" y="720"/>
              <a:chExt cx="2011" cy="1463"/>
            </a:xfrm>
          </p:grpSpPr>
          <p:pic>
            <p:nvPicPr>
              <p:cNvPr id="5177" name="Picture 53" descr="MKTFIG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120" y="947"/>
                <a:ext cx="1978" cy="1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78" name="Text Box 54"/>
              <p:cNvSpPr txBox="1">
                <a:spLocks noChangeArrowheads="1"/>
              </p:cNvSpPr>
              <p:nvPr/>
            </p:nvSpPr>
            <p:spPr bwMode="auto">
              <a:xfrm>
                <a:off x="3087" y="720"/>
                <a:ext cx="200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Stock Market</a:t>
                </a:r>
              </a:p>
            </p:txBody>
          </p:sp>
        </p:grp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4535488" y="2397125"/>
            <a:ext cx="3175000" cy="2609850"/>
            <a:chOff x="3625" y="1058"/>
            <a:chExt cx="2000" cy="1644"/>
          </a:xfrm>
        </p:grpSpPr>
        <p:sp>
          <p:nvSpPr>
            <p:cNvPr id="5171" name="Rectangle 56"/>
            <p:cNvSpPr>
              <a:spLocks noChangeArrowheads="1"/>
            </p:cNvSpPr>
            <p:nvPr/>
          </p:nvSpPr>
          <p:spPr bwMode="auto">
            <a:xfrm>
              <a:off x="3693" y="1058"/>
              <a:ext cx="1791" cy="1644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11" name="Group 57"/>
            <p:cNvGrpSpPr>
              <a:grpSpLocks/>
            </p:cNvGrpSpPr>
            <p:nvPr/>
          </p:nvGrpSpPr>
          <p:grpSpPr bwMode="auto">
            <a:xfrm>
              <a:off x="3625" y="1066"/>
              <a:ext cx="2000" cy="1595"/>
              <a:chOff x="3625" y="1066"/>
              <a:chExt cx="2000" cy="1595"/>
            </a:xfrm>
          </p:grpSpPr>
          <p:pic>
            <p:nvPicPr>
              <p:cNvPr id="5173" name="Picture 58" descr="heart_rat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38" y="1306"/>
                <a:ext cx="1702" cy="1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74" name="Text Box 59"/>
              <p:cNvSpPr txBox="1">
                <a:spLocks noChangeArrowheads="1"/>
              </p:cNvSpPr>
              <p:nvPr/>
            </p:nvSpPr>
            <p:spPr bwMode="auto">
              <a:xfrm>
                <a:off x="3625" y="1066"/>
                <a:ext cx="200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Heart Signal</a:t>
                </a:r>
              </a:p>
            </p:txBody>
          </p:sp>
        </p:grp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6096000" y="3768725"/>
            <a:ext cx="3175000" cy="2160588"/>
            <a:chOff x="447" y="2652"/>
            <a:chExt cx="2000" cy="1361"/>
          </a:xfrm>
        </p:grpSpPr>
        <p:sp>
          <p:nvSpPr>
            <p:cNvPr id="5167" name="Rectangle 61"/>
            <p:cNvSpPr>
              <a:spLocks noChangeArrowheads="1"/>
            </p:cNvSpPr>
            <p:nvPr/>
          </p:nvSpPr>
          <p:spPr bwMode="auto">
            <a:xfrm>
              <a:off x="715" y="2652"/>
              <a:ext cx="1491" cy="1333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13" name="Group 62"/>
            <p:cNvGrpSpPr>
              <a:grpSpLocks/>
            </p:cNvGrpSpPr>
            <p:nvPr/>
          </p:nvGrpSpPr>
          <p:grpSpPr bwMode="auto">
            <a:xfrm>
              <a:off x="447" y="2698"/>
              <a:ext cx="2000" cy="1315"/>
              <a:chOff x="171" y="791"/>
              <a:chExt cx="2000" cy="1315"/>
            </a:xfrm>
          </p:grpSpPr>
          <p:pic>
            <p:nvPicPr>
              <p:cNvPr id="5169" name="Picture 63" descr="fig6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78" y="791"/>
                <a:ext cx="1403" cy="1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70" name="Text Box 64"/>
              <p:cNvSpPr txBox="1">
                <a:spLocks noChangeArrowheads="1"/>
              </p:cNvSpPr>
              <p:nvPr/>
            </p:nvSpPr>
            <p:spPr bwMode="auto">
              <a:xfrm>
                <a:off x="171" y="1875"/>
                <a:ext cx="200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CT</a:t>
                </a:r>
              </a:p>
            </p:txBody>
          </p:sp>
        </p:grp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6858000" y="1443038"/>
            <a:ext cx="2443163" cy="2727325"/>
            <a:chOff x="519" y="2552"/>
            <a:chExt cx="1539" cy="1718"/>
          </a:xfrm>
        </p:grpSpPr>
        <p:sp>
          <p:nvSpPr>
            <p:cNvPr id="5164" name="Rectangle 66"/>
            <p:cNvSpPr>
              <a:spLocks noChangeArrowheads="1"/>
            </p:cNvSpPr>
            <p:nvPr/>
          </p:nvSpPr>
          <p:spPr bwMode="auto">
            <a:xfrm>
              <a:off x="659" y="2552"/>
              <a:ext cx="1258" cy="171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pic>
          <p:nvPicPr>
            <p:cNvPr id="5165" name="Picture 67" descr="D-Netz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99" y="2591"/>
              <a:ext cx="1186" cy="1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66" name="Text Box 68"/>
            <p:cNvSpPr txBox="1">
              <a:spLocks noChangeArrowheads="1"/>
            </p:cNvSpPr>
            <p:nvPr/>
          </p:nvSpPr>
          <p:spPr bwMode="auto">
            <a:xfrm>
              <a:off x="519" y="4039"/>
              <a:ext cx="153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Traffic Information</a:t>
              </a:r>
            </a:p>
          </p:txBody>
        </p:sp>
      </p:grpSp>
      <p:sp>
        <p:nvSpPr>
          <p:cNvPr id="500805" name="Text Box 69"/>
          <p:cNvSpPr txBox="1">
            <a:spLocks noChangeArrowheads="1"/>
          </p:cNvSpPr>
          <p:nvPr/>
        </p:nvSpPr>
        <p:spPr bwMode="auto">
          <a:xfrm>
            <a:off x="576263" y="4008438"/>
            <a:ext cx="48387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 are surrounded by various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sources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massive information </a:t>
            </a: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            of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different nature.</a:t>
            </a:r>
          </a:p>
          <a:p>
            <a:pPr marL="285750" indent="-285750" algn="l">
              <a:spcBef>
                <a:spcPct val="20000"/>
              </a:spcBef>
              <a:buFont typeface="Wingdings" pitchFamily="2" charset="2"/>
              <a:buChar char="q"/>
            </a:pPr>
            <a:r>
              <a:rPr lang="en-US" sz="20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 these </a:t>
            </a:r>
            <a:r>
              <a:rPr lang="en-US" sz="20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sources have some internal structure, which can be exploited.</a:t>
            </a:r>
            <a:endParaRPr lang="en-US" sz="18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3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80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A1B712-D61B-40E3-96B1-DAB2F57EE614}" type="slidenum">
              <a:rPr lang="he-IL" smtClean="0"/>
              <a:pPr/>
              <a:t>8</a:t>
            </a:fld>
            <a:endParaRPr lang="en-US" smtClean="0"/>
          </a:p>
        </p:txBody>
      </p:sp>
      <p:sp>
        <p:nvSpPr>
          <p:cNvPr id="6148" name="Line 2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Model?</a:t>
            </a:r>
          </a:p>
        </p:txBody>
      </p:sp>
      <p:sp>
        <p:nvSpPr>
          <p:cNvPr id="6150" name="Line 4"/>
          <p:cNvSpPr>
            <a:spLocks noChangeShapeType="1"/>
          </p:cNvSpPr>
          <p:nvPr/>
        </p:nvSpPr>
        <p:spPr bwMode="auto">
          <a:xfrm>
            <a:off x="1057275" y="3209925"/>
            <a:ext cx="677068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23975" y="1509713"/>
            <a:ext cx="6162675" cy="3290887"/>
            <a:chOff x="834" y="1006"/>
            <a:chExt cx="3882" cy="2073"/>
          </a:xfrm>
        </p:grpSpPr>
        <p:sp>
          <p:nvSpPr>
            <p:cNvPr id="6224" name="Line 6"/>
            <p:cNvSpPr>
              <a:spLocks noChangeShapeType="1"/>
            </p:cNvSpPr>
            <p:nvPr/>
          </p:nvSpPr>
          <p:spPr bwMode="auto">
            <a:xfrm>
              <a:off x="834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25" name="Line 7"/>
            <p:cNvSpPr>
              <a:spLocks noChangeShapeType="1"/>
            </p:cNvSpPr>
            <p:nvPr/>
          </p:nvSpPr>
          <p:spPr bwMode="auto">
            <a:xfrm>
              <a:off x="951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26" name="Line 8"/>
            <p:cNvSpPr>
              <a:spLocks noChangeShapeType="1"/>
            </p:cNvSpPr>
            <p:nvPr/>
          </p:nvSpPr>
          <p:spPr bwMode="auto">
            <a:xfrm>
              <a:off x="1068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27" name="Line 9"/>
            <p:cNvSpPr>
              <a:spLocks noChangeShapeType="1"/>
            </p:cNvSpPr>
            <p:nvPr/>
          </p:nvSpPr>
          <p:spPr bwMode="auto">
            <a:xfrm>
              <a:off x="118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28" name="Line 10"/>
            <p:cNvSpPr>
              <a:spLocks noChangeShapeType="1"/>
            </p:cNvSpPr>
            <p:nvPr/>
          </p:nvSpPr>
          <p:spPr bwMode="auto">
            <a:xfrm>
              <a:off x="1303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29" name="Line 11"/>
            <p:cNvSpPr>
              <a:spLocks noChangeShapeType="1"/>
            </p:cNvSpPr>
            <p:nvPr/>
          </p:nvSpPr>
          <p:spPr bwMode="auto">
            <a:xfrm>
              <a:off x="1420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0" name="Line 12"/>
            <p:cNvSpPr>
              <a:spLocks noChangeShapeType="1"/>
            </p:cNvSpPr>
            <p:nvPr/>
          </p:nvSpPr>
          <p:spPr bwMode="auto">
            <a:xfrm>
              <a:off x="1537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1" name="Line 13"/>
            <p:cNvSpPr>
              <a:spLocks noChangeShapeType="1"/>
            </p:cNvSpPr>
            <p:nvPr/>
          </p:nvSpPr>
          <p:spPr bwMode="auto">
            <a:xfrm>
              <a:off x="165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2" name="Line 14"/>
            <p:cNvSpPr>
              <a:spLocks noChangeShapeType="1"/>
            </p:cNvSpPr>
            <p:nvPr/>
          </p:nvSpPr>
          <p:spPr bwMode="auto">
            <a:xfrm>
              <a:off x="1772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3" name="Line 15"/>
            <p:cNvSpPr>
              <a:spLocks noChangeShapeType="1"/>
            </p:cNvSpPr>
            <p:nvPr/>
          </p:nvSpPr>
          <p:spPr bwMode="auto">
            <a:xfrm>
              <a:off x="188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4" name="Line 16"/>
            <p:cNvSpPr>
              <a:spLocks noChangeShapeType="1"/>
            </p:cNvSpPr>
            <p:nvPr/>
          </p:nvSpPr>
          <p:spPr bwMode="auto">
            <a:xfrm>
              <a:off x="200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5" name="Line 17"/>
            <p:cNvSpPr>
              <a:spLocks noChangeShapeType="1"/>
            </p:cNvSpPr>
            <p:nvPr/>
          </p:nvSpPr>
          <p:spPr bwMode="auto">
            <a:xfrm flipH="1">
              <a:off x="3300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6" name="Line 18"/>
            <p:cNvSpPr>
              <a:spLocks noChangeShapeType="1"/>
            </p:cNvSpPr>
            <p:nvPr/>
          </p:nvSpPr>
          <p:spPr bwMode="auto">
            <a:xfrm flipH="1">
              <a:off x="3183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7" name="Line 19"/>
            <p:cNvSpPr>
              <a:spLocks noChangeShapeType="1"/>
            </p:cNvSpPr>
            <p:nvPr/>
          </p:nvSpPr>
          <p:spPr bwMode="auto">
            <a:xfrm flipH="1">
              <a:off x="3066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8" name="Line 20"/>
            <p:cNvSpPr>
              <a:spLocks noChangeShapeType="1"/>
            </p:cNvSpPr>
            <p:nvPr/>
          </p:nvSpPr>
          <p:spPr bwMode="auto">
            <a:xfrm flipH="1">
              <a:off x="294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39" name="Line 21"/>
            <p:cNvSpPr>
              <a:spLocks noChangeShapeType="1"/>
            </p:cNvSpPr>
            <p:nvPr/>
          </p:nvSpPr>
          <p:spPr bwMode="auto">
            <a:xfrm flipH="1">
              <a:off x="2831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0" name="Line 22"/>
            <p:cNvSpPr>
              <a:spLocks noChangeShapeType="1"/>
            </p:cNvSpPr>
            <p:nvPr/>
          </p:nvSpPr>
          <p:spPr bwMode="auto">
            <a:xfrm flipH="1">
              <a:off x="2714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1" name="Line 23"/>
            <p:cNvSpPr>
              <a:spLocks noChangeShapeType="1"/>
            </p:cNvSpPr>
            <p:nvPr/>
          </p:nvSpPr>
          <p:spPr bwMode="auto">
            <a:xfrm flipH="1">
              <a:off x="2597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2" name="Line 24"/>
            <p:cNvSpPr>
              <a:spLocks noChangeShapeType="1"/>
            </p:cNvSpPr>
            <p:nvPr/>
          </p:nvSpPr>
          <p:spPr bwMode="auto">
            <a:xfrm flipH="1">
              <a:off x="2479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3" name="Line 25"/>
            <p:cNvSpPr>
              <a:spLocks noChangeShapeType="1"/>
            </p:cNvSpPr>
            <p:nvPr/>
          </p:nvSpPr>
          <p:spPr bwMode="auto">
            <a:xfrm flipH="1">
              <a:off x="2362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4" name="Line 26"/>
            <p:cNvSpPr>
              <a:spLocks noChangeShapeType="1"/>
            </p:cNvSpPr>
            <p:nvPr/>
          </p:nvSpPr>
          <p:spPr bwMode="auto">
            <a:xfrm flipH="1">
              <a:off x="224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5" name="Line 27"/>
            <p:cNvSpPr>
              <a:spLocks noChangeShapeType="1"/>
            </p:cNvSpPr>
            <p:nvPr/>
          </p:nvSpPr>
          <p:spPr bwMode="auto">
            <a:xfrm flipH="1">
              <a:off x="2125" y="1006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6" name="Line 28"/>
            <p:cNvSpPr>
              <a:spLocks noChangeShapeType="1"/>
            </p:cNvSpPr>
            <p:nvPr/>
          </p:nvSpPr>
          <p:spPr bwMode="auto">
            <a:xfrm flipH="1">
              <a:off x="4012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7" name="Line 29"/>
            <p:cNvSpPr>
              <a:spLocks noChangeShapeType="1"/>
            </p:cNvSpPr>
            <p:nvPr/>
          </p:nvSpPr>
          <p:spPr bwMode="auto">
            <a:xfrm flipH="1">
              <a:off x="3895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8" name="Line 30"/>
            <p:cNvSpPr>
              <a:spLocks noChangeShapeType="1"/>
            </p:cNvSpPr>
            <p:nvPr/>
          </p:nvSpPr>
          <p:spPr bwMode="auto">
            <a:xfrm flipH="1">
              <a:off x="3778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49" name="Line 31"/>
            <p:cNvSpPr>
              <a:spLocks noChangeShapeType="1"/>
            </p:cNvSpPr>
            <p:nvPr/>
          </p:nvSpPr>
          <p:spPr bwMode="auto">
            <a:xfrm flipH="1">
              <a:off x="3661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0" name="Line 32"/>
            <p:cNvSpPr>
              <a:spLocks noChangeShapeType="1"/>
            </p:cNvSpPr>
            <p:nvPr/>
          </p:nvSpPr>
          <p:spPr bwMode="auto">
            <a:xfrm flipH="1">
              <a:off x="3543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1" name="Line 33"/>
            <p:cNvSpPr>
              <a:spLocks noChangeShapeType="1"/>
            </p:cNvSpPr>
            <p:nvPr/>
          </p:nvSpPr>
          <p:spPr bwMode="auto">
            <a:xfrm flipH="1">
              <a:off x="3426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2" name="Line 34"/>
            <p:cNvSpPr>
              <a:spLocks noChangeShapeType="1"/>
            </p:cNvSpPr>
            <p:nvPr/>
          </p:nvSpPr>
          <p:spPr bwMode="auto">
            <a:xfrm flipH="1">
              <a:off x="4716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3" name="Line 35"/>
            <p:cNvSpPr>
              <a:spLocks noChangeShapeType="1"/>
            </p:cNvSpPr>
            <p:nvPr/>
          </p:nvSpPr>
          <p:spPr bwMode="auto">
            <a:xfrm flipH="1">
              <a:off x="4599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4" name="Line 36"/>
            <p:cNvSpPr>
              <a:spLocks noChangeShapeType="1"/>
            </p:cNvSpPr>
            <p:nvPr/>
          </p:nvSpPr>
          <p:spPr bwMode="auto">
            <a:xfrm flipH="1">
              <a:off x="4482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5" name="Line 37"/>
            <p:cNvSpPr>
              <a:spLocks noChangeShapeType="1"/>
            </p:cNvSpPr>
            <p:nvPr/>
          </p:nvSpPr>
          <p:spPr bwMode="auto">
            <a:xfrm flipH="1">
              <a:off x="4365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6" name="Line 38"/>
            <p:cNvSpPr>
              <a:spLocks noChangeShapeType="1"/>
            </p:cNvSpPr>
            <p:nvPr/>
          </p:nvSpPr>
          <p:spPr bwMode="auto">
            <a:xfrm flipH="1">
              <a:off x="4247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57" name="Line 39"/>
            <p:cNvSpPr>
              <a:spLocks noChangeShapeType="1"/>
            </p:cNvSpPr>
            <p:nvPr/>
          </p:nvSpPr>
          <p:spPr bwMode="auto">
            <a:xfrm flipH="1">
              <a:off x="4130" y="1014"/>
              <a:ext cx="0" cy="206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152" name="Line 40"/>
          <p:cNvSpPr>
            <a:spLocks noChangeShapeType="1"/>
          </p:cNvSpPr>
          <p:nvPr/>
        </p:nvSpPr>
        <p:spPr bwMode="auto">
          <a:xfrm>
            <a:off x="3187700" y="4092575"/>
            <a:ext cx="0" cy="7080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3" name="Line 41"/>
          <p:cNvSpPr>
            <a:spLocks noChangeShapeType="1"/>
          </p:cNvSpPr>
          <p:nvPr/>
        </p:nvSpPr>
        <p:spPr bwMode="auto">
          <a:xfrm>
            <a:off x="1323975" y="23082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4" name="Line 42"/>
          <p:cNvSpPr>
            <a:spLocks noChangeShapeType="1"/>
          </p:cNvSpPr>
          <p:nvPr/>
        </p:nvSpPr>
        <p:spPr bwMode="auto">
          <a:xfrm>
            <a:off x="1503363" y="28051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5" name="Line 43"/>
          <p:cNvSpPr>
            <a:spLocks noChangeShapeType="1"/>
          </p:cNvSpPr>
          <p:nvPr/>
        </p:nvSpPr>
        <p:spPr bwMode="auto">
          <a:xfrm>
            <a:off x="169068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6" name="Line 44"/>
          <p:cNvSpPr>
            <a:spLocks noChangeShapeType="1"/>
          </p:cNvSpPr>
          <p:nvPr/>
        </p:nvSpPr>
        <p:spPr bwMode="auto">
          <a:xfrm>
            <a:off x="1879600" y="2286000"/>
            <a:ext cx="0" cy="25257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7" name="Line 45"/>
          <p:cNvSpPr>
            <a:spLocks noChangeShapeType="1"/>
          </p:cNvSpPr>
          <p:nvPr/>
        </p:nvSpPr>
        <p:spPr bwMode="auto">
          <a:xfrm>
            <a:off x="206533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8" name="Line 46"/>
          <p:cNvSpPr>
            <a:spLocks noChangeShapeType="1"/>
          </p:cNvSpPr>
          <p:nvPr/>
        </p:nvSpPr>
        <p:spPr bwMode="auto">
          <a:xfrm flipH="1">
            <a:off x="22526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59" name="Line 47"/>
          <p:cNvSpPr>
            <a:spLocks noChangeShapeType="1"/>
          </p:cNvSpPr>
          <p:nvPr/>
        </p:nvSpPr>
        <p:spPr bwMode="auto">
          <a:xfrm flipH="1">
            <a:off x="2436813" y="4232275"/>
            <a:ext cx="0" cy="57626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60" name="Line 48"/>
          <p:cNvSpPr>
            <a:spLocks noChangeShapeType="1"/>
          </p:cNvSpPr>
          <p:nvPr/>
        </p:nvSpPr>
        <p:spPr bwMode="auto">
          <a:xfrm flipH="1">
            <a:off x="2632075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61" name="Line 49"/>
          <p:cNvSpPr>
            <a:spLocks noChangeShapeType="1"/>
          </p:cNvSpPr>
          <p:nvPr/>
        </p:nvSpPr>
        <p:spPr bwMode="auto">
          <a:xfrm flipH="1">
            <a:off x="2809875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62" name="Line 50"/>
          <p:cNvSpPr>
            <a:spLocks noChangeShapeType="1"/>
          </p:cNvSpPr>
          <p:nvPr/>
        </p:nvSpPr>
        <p:spPr bwMode="auto">
          <a:xfrm>
            <a:off x="29892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63" name="Oval 51"/>
          <p:cNvSpPr>
            <a:spLocks noChangeArrowheads="1"/>
          </p:cNvSpPr>
          <p:nvPr/>
        </p:nvSpPr>
        <p:spPr bwMode="auto">
          <a:xfrm>
            <a:off x="2335213" y="16637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4" name="Oval 52"/>
          <p:cNvSpPr>
            <a:spLocks noChangeArrowheads="1"/>
          </p:cNvSpPr>
          <p:nvPr/>
        </p:nvSpPr>
        <p:spPr bwMode="auto">
          <a:xfrm>
            <a:off x="2508250" y="20923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5" name="Oval 53"/>
          <p:cNvSpPr>
            <a:spLocks noChangeArrowheads="1"/>
          </p:cNvSpPr>
          <p:nvPr/>
        </p:nvSpPr>
        <p:spPr bwMode="auto">
          <a:xfrm>
            <a:off x="2708275" y="15509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6" name="Oval 54"/>
          <p:cNvSpPr>
            <a:spLocks noChangeArrowheads="1"/>
          </p:cNvSpPr>
          <p:nvPr/>
        </p:nvSpPr>
        <p:spPr bwMode="auto">
          <a:xfrm>
            <a:off x="2890838" y="27384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7" name="Oval 55"/>
          <p:cNvSpPr>
            <a:spLocks noChangeArrowheads="1"/>
          </p:cNvSpPr>
          <p:nvPr/>
        </p:nvSpPr>
        <p:spPr bwMode="auto">
          <a:xfrm>
            <a:off x="1963738" y="18303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8" name="Oval 56"/>
          <p:cNvSpPr>
            <a:spLocks noChangeArrowheads="1"/>
          </p:cNvSpPr>
          <p:nvPr/>
        </p:nvSpPr>
        <p:spPr bwMode="auto">
          <a:xfrm>
            <a:off x="1778000" y="15128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69" name="Oval 57"/>
          <p:cNvSpPr>
            <a:spLocks noChangeArrowheads="1"/>
          </p:cNvSpPr>
          <p:nvPr/>
        </p:nvSpPr>
        <p:spPr bwMode="auto">
          <a:xfrm>
            <a:off x="1576388" y="20288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70" name="Oval 58"/>
          <p:cNvSpPr>
            <a:spLocks noChangeArrowheads="1"/>
          </p:cNvSpPr>
          <p:nvPr/>
        </p:nvSpPr>
        <p:spPr bwMode="auto">
          <a:xfrm>
            <a:off x="1392238" y="15589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71" name="Oval 59"/>
          <p:cNvSpPr>
            <a:spLocks noChangeArrowheads="1"/>
          </p:cNvSpPr>
          <p:nvPr/>
        </p:nvSpPr>
        <p:spPr bwMode="auto">
          <a:xfrm>
            <a:off x="1204913" y="20796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72" name="Oval 60"/>
          <p:cNvSpPr>
            <a:spLocks noChangeArrowheads="1"/>
          </p:cNvSpPr>
          <p:nvPr/>
        </p:nvSpPr>
        <p:spPr bwMode="auto">
          <a:xfrm>
            <a:off x="3086100" y="36115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73" name="Oval 61"/>
          <p:cNvSpPr>
            <a:spLocks noChangeArrowheads="1"/>
          </p:cNvSpPr>
          <p:nvPr/>
        </p:nvSpPr>
        <p:spPr bwMode="auto">
          <a:xfrm>
            <a:off x="2152650" y="20050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74" name="Line 62"/>
          <p:cNvSpPr>
            <a:spLocks noChangeShapeType="1"/>
          </p:cNvSpPr>
          <p:nvPr/>
        </p:nvSpPr>
        <p:spPr bwMode="auto">
          <a:xfrm>
            <a:off x="3370263" y="3854450"/>
            <a:ext cx="4762" cy="94615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75" name="Line 63"/>
          <p:cNvSpPr>
            <a:spLocks noChangeShapeType="1"/>
          </p:cNvSpPr>
          <p:nvPr/>
        </p:nvSpPr>
        <p:spPr bwMode="auto">
          <a:xfrm flipH="1">
            <a:off x="5238750" y="2708275"/>
            <a:ext cx="0" cy="2092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76" name="Line 64"/>
          <p:cNvSpPr>
            <a:spLocks noChangeShapeType="1"/>
          </p:cNvSpPr>
          <p:nvPr/>
        </p:nvSpPr>
        <p:spPr bwMode="auto">
          <a:xfrm flipH="1">
            <a:off x="5059363" y="2957513"/>
            <a:ext cx="3175" cy="18399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77" name="Line 65"/>
          <p:cNvSpPr>
            <a:spLocks noChangeShapeType="1"/>
          </p:cNvSpPr>
          <p:nvPr/>
        </p:nvSpPr>
        <p:spPr bwMode="auto">
          <a:xfrm flipH="1">
            <a:off x="4872038" y="2590800"/>
            <a:ext cx="0" cy="22193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78" name="Line 66"/>
          <p:cNvSpPr>
            <a:spLocks noChangeShapeType="1"/>
          </p:cNvSpPr>
          <p:nvPr/>
        </p:nvSpPr>
        <p:spPr bwMode="auto">
          <a:xfrm flipH="1">
            <a:off x="4683125" y="2917825"/>
            <a:ext cx="0" cy="18938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79" name="Line 67"/>
          <p:cNvSpPr>
            <a:spLocks noChangeShapeType="1"/>
          </p:cNvSpPr>
          <p:nvPr/>
        </p:nvSpPr>
        <p:spPr bwMode="auto">
          <a:xfrm flipH="1">
            <a:off x="4497388" y="26971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0" name="Line 68"/>
          <p:cNvSpPr>
            <a:spLocks noChangeShapeType="1"/>
          </p:cNvSpPr>
          <p:nvPr/>
        </p:nvSpPr>
        <p:spPr bwMode="auto">
          <a:xfrm>
            <a:off x="4310063" y="24463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1" name="Line 69"/>
          <p:cNvSpPr>
            <a:spLocks noChangeShapeType="1"/>
          </p:cNvSpPr>
          <p:nvPr/>
        </p:nvSpPr>
        <p:spPr bwMode="auto">
          <a:xfrm>
            <a:off x="4121150" y="4114800"/>
            <a:ext cx="4763" cy="693738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2" name="Line 70"/>
          <p:cNvSpPr>
            <a:spLocks noChangeShapeType="1"/>
          </p:cNvSpPr>
          <p:nvPr/>
        </p:nvSpPr>
        <p:spPr bwMode="auto">
          <a:xfrm>
            <a:off x="3930650" y="4446588"/>
            <a:ext cx="0" cy="3476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3" name="Line 71"/>
          <p:cNvSpPr>
            <a:spLocks noChangeShapeType="1"/>
          </p:cNvSpPr>
          <p:nvPr/>
        </p:nvSpPr>
        <p:spPr bwMode="auto">
          <a:xfrm>
            <a:off x="3752850" y="4108450"/>
            <a:ext cx="0" cy="685800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4" name="Line 72"/>
          <p:cNvSpPr>
            <a:spLocks noChangeShapeType="1"/>
          </p:cNvSpPr>
          <p:nvPr/>
        </p:nvSpPr>
        <p:spPr bwMode="auto">
          <a:xfrm flipH="1">
            <a:off x="3573463" y="4259263"/>
            <a:ext cx="0" cy="55562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85" name="Oval 73"/>
          <p:cNvSpPr>
            <a:spLocks noChangeArrowheads="1"/>
          </p:cNvSpPr>
          <p:nvPr/>
        </p:nvSpPr>
        <p:spPr bwMode="auto">
          <a:xfrm flipH="1">
            <a:off x="4030663" y="42211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86" name="Oval 74"/>
          <p:cNvSpPr>
            <a:spLocks noChangeArrowheads="1"/>
          </p:cNvSpPr>
          <p:nvPr/>
        </p:nvSpPr>
        <p:spPr bwMode="auto">
          <a:xfrm flipH="1">
            <a:off x="3825875" y="399415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87" name="Oval 75"/>
          <p:cNvSpPr>
            <a:spLocks noChangeArrowheads="1"/>
          </p:cNvSpPr>
          <p:nvPr/>
        </p:nvSpPr>
        <p:spPr bwMode="auto">
          <a:xfrm flipH="1">
            <a:off x="3648075" y="42132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88" name="Oval 76"/>
          <p:cNvSpPr>
            <a:spLocks noChangeArrowheads="1"/>
          </p:cNvSpPr>
          <p:nvPr/>
        </p:nvSpPr>
        <p:spPr bwMode="auto">
          <a:xfrm flipH="1">
            <a:off x="3457575" y="38957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89" name="Oval 77"/>
          <p:cNvSpPr>
            <a:spLocks noChangeArrowheads="1"/>
          </p:cNvSpPr>
          <p:nvPr/>
        </p:nvSpPr>
        <p:spPr bwMode="auto">
          <a:xfrm flipH="1">
            <a:off x="4391025" y="42640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0" name="Oval 78"/>
          <p:cNvSpPr>
            <a:spLocks noChangeArrowheads="1"/>
          </p:cNvSpPr>
          <p:nvPr/>
        </p:nvSpPr>
        <p:spPr bwMode="auto">
          <a:xfrm flipH="1">
            <a:off x="4572000" y="34401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1" name="Oval 79"/>
          <p:cNvSpPr>
            <a:spLocks noChangeArrowheads="1"/>
          </p:cNvSpPr>
          <p:nvPr/>
        </p:nvSpPr>
        <p:spPr bwMode="auto">
          <a:xfrm flipH="1">
            <a:off x="4765675" y="4368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2" name="Oval 80"/>
          <p:cNvSpPr>
            <a:spLocks noChangeArrowheads="1"/>
          </p:cNvSpPr>
          <p:nvPr/>
        </p:nvSpPr>
        <p:spPr bwMode="auto">
          <a:xfrm flipH="1">
            <a:off x="4941888" y="39893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3" name="Oval 81"/>
          <p:cNvSpPr>
            <a:spLocks noChangeArrowheads="1"/>
          </p:cNvSpPr>
          <p:nvPr/>
        </p:nvSpPr>
        <p:spPr bwMode="auto">
          <a:xfrm flipH="1">
            <a:off x="5145088" y="343217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4" name="Oval 82"/>
          <p:cNvSpPr>
            <a:spLocks noChangeArrowheads="1"/>
          </p:cNvSpPr>
          <p:nvPr/>
        </p:nvSpPr>
        <p:spPr bwMode="auto">
          <a:xfrm flipH="1">
            <a:off x="3254375" y="41005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5" name="Oval 83"/>
          <p:cNvSpPr>
            <a:spLocks noChangeArrowheads="1"/>
          </p:cNvSpPr>
          <p:nvPr/>
        </p:nvSpPr>
        <p:spPr bwMode="auto">
          <a:xfrm flipH="1">
            <a:off x="4205288" y="455771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96" name="Line 84"/>
          <p:cNvSpPr>
            <a:spLocks noChangeShapeType="1"/>
          </p:cNvSpPr>
          <p:nvPr/>
        </p:nvSpPr>
        <p:spPr bwMode="auto">
          <a:xfrm flipH="1">
            <a:off x="6369050" y="3265488"/>
            <a:ext cx="0" cy="15478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97" name="Line 85"/>
          <p:cNvSpPr>
            <a:spLocks noChangeShapeType="1"/>
          </p:cNvSpPr>
          <p:nvPr/>
        </p:nvSpPr>
        <p:spPr bwMode="auto">
          <a:xfrm flipH="1">
            <a:off x="6189663" y="2951163"/>
            <a:ext cx="0" cy="18589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98" name="Line 86"/>
          <p:cNvSpPr>
            <a:spLocks noChangeShapeType="1"/>
          </p:cNvSpPr>
          <p:nvPr/>
        </p:nvSpPr>
        <p:spPr bwMode="auto">
          <a:xfrm flipH="1">
            <a:off x="6002338" y="3151188"/>
            <a:ext cx="0" cy="16716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199" name="Line 87"/>
          <p:cNvSpPr>
            <a:spLocks noChangeShapeType="1"/>
          </p:cNvSpPr>
          <p:nvPr/>
        </p:nvSpPr>
        <p:spPr bwMode="auto">
          <a:xfrm>
            <a:off x="5808663" y="3009900"/>
            <a:ext cx="4762" cy="18145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00" name="Line 88"/>
          <p:cNvSpPr>
            <a:spLocks noChangeShapeType="1"/>
          </p:cNvSpPr>
          <p:nvPr/>
        </p:nvSpPr>
        <p:spPr bwMode="auto">
          <a:xfrm flipH="1">
            <a:off x="5627688" y="2709863"/>
            <a:ext cx="0" cy="210026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01" name="Line 89"/>
          <p:cNvSpPr>
            <a:spLocks noChangeShapeType="1"/>
          </p:cNvSpPr>
          <p:nvPr/>
        </p:nvSpPr>
        <p:spPr bwMode="auto">
          <a:xfrm>
            <a:off x="5440363" y="3087688"/>
            <a:ext cx="0" cy="172243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02" name="Oval 90"/>
          <p:cNvSpPr>
            <a:spLocks noChangeArrowheads="1"/>
          </p:cNvSpPr>
          <p:nvPr/>
        </p:nvSpPr>
        <p:spPr bwMode="auto">
          <a:xfrm flipH="1">
            <a:off x="5514975" y="30051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3" name="Oval 91"/>
          <p:cNvSpPr>
            <a:spLocks noChangeArrowheads="1"/>
          </p:cNvSpPr>
          <p:nvPr/>
        </p:nvSpPr>
        <p:spPr bwMode="auto">
          <a:xfrm flipH="1">
            <a:off x="5702300" y="18923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4" name="Oval 92"/>
          <p:cNvSpPr>
            <a:spLocks noChangeArrowheads="1"/>
          </p:cNvSpPr>
          <p:nvPr/>
        </p:nvSpPr>
        <p:spPr bwMode="auto">
          <a:xfrm flipH="1">
            <a:off x="5888038" y="23002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5" name="Oval 93"/>
          <p:cNvSpPr>
            <a:spLocks noChangeArrowheads="1"/>
          </p:cNvSpPr>
          <p:nvPr/>
        </p:nvSpPr>
        <p:spPr bwMode="auto">
          <a:xfrm flipH="1">
            <a:off x="6065838" y="192563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6" name="Oval 94"/>
          <p:cNvSpPr>
            <a:spLocks noChangeArrowheads="1"/>
          </p:cNvSpPr>
          <p:nvPr/>
        </p:nvSpPr>
        <p:spPr bwMode="auto">
          <a:xfrm flipH="1">
            <a:off x="6251575" y="14954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7" name="Oval 95"/>
          <p:cNvSpPr>
            <a:spLocks noChangeArrowheads="1"/>
          </p:cNvSpPr>
          <p:nvPr/>
        </p:nvSpPr>
        <p:spPr bwMode="auto">
          <a:xfrm flipH="1">
            <a:off x="5335588" y="2046288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08" name="Line 96"/>
          <p:cNvSpPr>
            <a:spLocks noChangeShapeType="1"/>
          </p:cNvSpPr>
          <p:nvPr/>
        </p:nvSpPr>
        <p:spPr bwMode="auto">
          <a:xfrm flipH="1">
            <a:off x="7486650" y="2320925"/>
            <a:ext cx="0" cy="2492375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09" name="Line 97"/>
          <p:cNvSpPr>
            <a:spLocks noChangeShapeType="1"/>
          </p:cNvSpPr>
          <p:nvPr/>
        </p:nvSpPr>
        <p:spPr bwMode="auto">
          <a:xfrm flipH="1">
            <a:off x="7307263" y="2817813"/>
            <a:ext cx="0" cy="1992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10" name="Line 98"/>
          <p:cNvSpPr>
            <a:spLocks noChangeShapeType="1"/>
          </p:cNvSpPr>
          <p:nvPr/>
        </p:nvSpPr>
        <p:spPr bwMode="auto">
          <a:xfrm flipH="1">
            <a:off x="7119938" y="2576513"/>
            <a:ext cx="0" cy="2246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11" name="Line 99"/>
          <p:cNvSpPr>
            <a:spLocks noChangeShapeType="1"/>
          </p:cNvSpPr>
          <p:nvPr/>
        </p:nvSpPr>
        <p:spPr bwMode="auto">
          <a:xfrm flipH="1">
            <a:off x="6931025" y="2298700"/>
            <a:ext cx="0" cy="2525713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12" name="Line 100"/>
          <p:cNvSpPr>
            <a:spLocks noChangeShapeType="1"/>
          </p:cNvSpPr>
          <p:nvPr/>
        </p:nvSpPr>
        <p:spPr bwMode="auto">
          <a:xfrm>
            <a:off x="6740525" y="2563813"/>
            <a:ext cx="4763" cy="2246312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13" name="Line 101"/>
          <p:cNvSpPr>
            <a:spLocks noChangeShapeType="1"/>
          </p:cNvSpPr>
          <p:nvPr/>
        </p:nvSpPr>
        <p:spPr bwMode="auto">
          <a:xfrm>
            <a:off x="6557963" y="2459038"/>
            <a:ext cx="0" cy="2351087"/>
          </a:xfrm>
          <a:prstGeom prst="line">
            <a:avLst/>
          </a:prstGeom>
          <a:noFill/>
          <a:ln w="2857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6214" name="Oval 102"/>
          <p:cNvSpPr>
            <a:spLocks noChangeArrowheads="1"/>
          </p:cNvSpPr>
          <p:nvPr/>
        </p:nvSpPr>
        <p:spPr bwMode="auto">
          <a:xfrm flipH="1">
            <a:off x="6632575" y="15875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15" name="Oval 103"/>
          <p:cNvSpPr>
            <a:spLocks noChangeArrowheads="1"/>
          </p:cNvSpPr>
          <p:nvPr/>
        </p:nvSpPr>
        <p:spPr bwMode="auto">
          <a:xfrm flipH="1">
            <a:off x="6827838" y="2006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16" name="Oval 104"/>
          <p:cNvSpPr>
            <a:spLocks noChangeArrowheads="1"/>
          </p:cNvSpPr>
          <p:nvPr/>
        </p:nvSpPr>
        <p:spPr bwMode="auto">
          <a:xfrm flipH="1">
            <a:off x="7005638" y="166687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17" name="Oval 105"/>
          <p:cNvSpPr>
            <a:spLocks noChangeArrowheads="1"/>
          </p:cNvSpPr>
          <p:nvPr/>
        </p:nvSpPr>
        <p:spPr bwMode="auto">
          <a:xfrm flipH="1">
            <a:off x="7189788" y="26289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18" name="Oval 106"/>
          <p:cNvSpPr>
            <a:spLocks noChangeArrowheads="1"/>
          </p:cNvSpPr>
          <p:nvPr/>
        </p:nvSpPr>
        <p:spPr bwMode="auto">
          <a:xfrm flipH="1">
            <a:off x="7388225" y="17653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19" name="Oval 107"/>
          <p:cNvSpPr>
            <a:spLocks noChangeArrowheads="1"/>
          </p:cNvSpPr>
          <p:nvPr/>
        </p:nvSpPr>
        <p:spPr bwMode="auto">
          <a:xfrm flipH="1">
            <a:off x="6445250" y="18161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20" name="Line 108"/>
          <p:cNvSpPr>
            <a:spLocks noChangeShapeType="1"/>
          </p:cNvSpPr>
          <p:nvPr/>
        </p:nvSpPr>
        <p:spPr bwMode="auto">
          <a:xfrm flipV="1">
            <a:off x="1119188" y="1323975"/>
            <a:ext cx="0" cy="3551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6221" name="Freeform 109"/>
          <p:cNvSpPr>
            <a:spLocks/>
          </p:cNvSpPr>
          <p:nvPr/>
        </p:nvSpPr>
        <p:spPr bwMode="auto">
          <a:xfrm>
            <a:off x="1306513" y="1565275"/>
            <a:ext cx="6184900" cy="3103563"/>
          </a:xfrm>
          <a:custGeom>
            <a:avLst/>
            <a:gdLst>
              <a:gd name="T0" fmla="*/ 0 w 3896"/>
              <a:gd name="T1" fmla="*/ 2147483647 h 1955"/>
              <a:gd name="T2" fmla="*/ 2147483647 w 3896"/>
              <a:gd name="T3" fmla="*/ 2147483647 h 1955"/>
              <a:gd name="T4" fmla="*/ 2147483647 w 3896"/>
              <a:gd name="T5" fmla="*/ 2147483647 h 1955"/>
              <a:gd name="T6" fmla="*/ 2147483647 w 3896"/>
              <a:gd name="T7" fmla="*/ 2147483647 h 1955"/>
              <a:gd name="T8" fmla="*/ 2147483647 w 3896"/>
              <a:gd name="T9" fmla="*/ 2147483647 h 1955"/>
              <a:gd name="T10" fmla="*/ 2147483647 w 3896"/>
              <a:gd name="T11" fmla="*/ 2147483647 h 1955"/>
              <a:gd name="T12" fmla="*/ 2147483647 w 3896"/>
              <a:gd name="T13" fmla="*/ 2147483647 h 1955"/>
              <a:gd name="T14" fmla="*/ 2147483647 w 3896"/>
              <a:gd name="T15" fmla="*/ 2147483647 h 1955"/>
              <a:gd name="T16" fmla="*/ 2147483647 w 3896"/>
              <a:gd name="T17" fmla="*/ 2147483647 h 1955"/>
              <a:gd name="T18" fmla="*/ 2147483647 w 3896"/>
              <a:gd name="T19" fmla="*/ 2147483647 h 1955"/>
              <a:gd name="T20" fmla="*/ 2147483647 w 3896"/>
              <a:gd name="T21" fmla="*/ 2147483647 h 1955"/>
              <a:gd name="T22" fmla="*/ 2147483647 w 3896"/>
              <a:gd name="T23" fmla="*/ 2147483647 h 1955"/>
              <a:gd name="T24" fmla="*/ 2147483647 w 3896"/>
              <a:gd name="T25" fmla="*/ 2147483647 h 1955"/>
              <a:gd name="T26" fmla="*/ 2147483647 w 3896"/>
              <a:gd name="T27" fmla="*/ 2147483647 h 1955"/>
              <a:gd name="T28" fmla="*/ 2147483647 w 3896"/>
              <a:gd name="T29" fmla="*/ 2147483647 h 1955"/>
              <a:gd name="T30" fmla="*/ 2147483647 w 3896"/>
              <a:gd name="T31" fmla="*/ 2147483647 h 1955"/>
              <a:gd name="T32" fmla="*/ 2147483647 w 3896"/>
              <a:gd name="T33" fmla="*/ 2147483647 h 1955"/>
              <a:gd name="T34" fmla="*/ 2147483647 w 3896"/>
              <a:gd name="T35" fmla="*/ 2147483647 h 1955"/>
              <a:gd name="T36" fmla="*/ 2147483647 w 3896"/>
              <a:gd name="T37" fmla="*/ 2147483647 h 1955"/>
              <a:gd name="T38" fmla="*/ 2147483647 w 3896"/>
              <a:gd name="T39" fmla="*/ 2147483647 h 1955"/>
              <a:gd name="T40" fmla="*/ 2147483647 w 3896"/>
              <a:gd name="T41" fmla="*/ 2147483647 h 1955"/>
              <a:gd name="T42" fmla="*/ 2147483647 w 3896"/>
              <a:gd name="T43" fmla="*/ 2147483647 h 1955"/>
              <a:gd name="T44" fmla="*/ 2147483647 w 3896"/>
              <a:gd name="T45" fmla="*/ 2147483647 h 1955"/>
              <a:gd name="T46" fmla="*/ 2147483647 w 3896"/>
              <a:gd name="T47" fmla="*/ 2147483647 h 1955"/>
              <a:gd name="T48" fmla="*/ 2147483647 w 3896"/>
              <a:gd name="T49" fmla="*/ 2147483647 h 1955"/>
              <a:gd name="T50" fmla="*/ 2147483647 w 3896"/>
              <a:gd name="T51" fmla="*/ 2147483647 h 1955"/>
              <a:gd name="T52" fmla="*/ 2147483647 w 3896"/>
              <a:gd name="T53" fmla="*/ 2147483647 h 1955"/>
              <a:gd name="T54" fmla="*/ 2147483647 w 3896"/>
              <a:gd name="T55" fmla="*/ 0 h 1955"/>
              <a:gd name="T56" fmla="*/ 2147483647 w 3896"/>
              <a:gd name="T57" fmla="*/ 2147483647 h 1955"/>
              <a:gd name="T58" fmla="*/ 2147483647 w 3896"/>
              <a:gd name="T59" fmla="*/ 2147483647 h 1955"/>
              <a:gd name="T60" fmla="*/ 2147483647 w 3896"/>
              <a:gd name="T61" fmla="*/ 2147483647 h 1955"/>
              <a:gd name="T62" fmla="*/ 2147483647 w 3896"/>
              <a:gd name="T63" fmla="*/ 2147483647 h 1955"/>
              <a:gd name="T64" fmla="*/ 2147483647 w 3896"/>
              <a:gd name="T65" fmla="*/ 2147483647 h 1955"/>
              <a:gd name="T66" fmla="*/ 2147483647 w 3896"/>
              <a:gd name="T67" fmla="*/ 2147483647 h 195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896"/>
              <a:gd name="T103" fmla="*/ 0 h 1955"/>
              <a:gd name="T104" fmla="*/ 3896 w 3896"/>
              <a:gd name="T105" fmla="*/ 1955 h 195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896" h="1955">
                <a:moveTo>
                  <a:pt x="0" y="387"/>
                </a:moveTo>
                <a:lnTo>
                  <a:pt x="121" y="59"/>
                </a:lnTo>
                <a:lnTo>
                  <a:pt x="233" y="358"/>
                </a:lnTo>
                <a:lnTo>
                  <a:pt x="358" y="24"/>
                </a:lnTo>
                <a:lnTo>
                  <a:pt x="484" y="232"/>
                </a:lnTo>
                <a:lnTo>
                  <a:pt x="590" y="338"/>
                </a:lnTo>
                <a:lnTo>
                  <a:pt x="721" y="126"/>
                </a:lnTo>
                <a:lnTo>
                  <a:pt x="828" y="397"/>
                </a:lnTo>
                <a:lnTo>
                  <a:pt x="949" y="58"/>
                </a:lnTo>
                <a:lnTo>
                  <a:pt x="1065" y="798"/>
                </a:lnTo>
                <a:lnTo>
                  <a:pt x="1180" y="1352"/>
                </a:lnTo>
                <a:lnTo>
                  <a:pt x="1300" y="1679"/>
                </a:lnTo>
                <a:lnTo>
                  <a:pt x="1418" y="1544"/>
                </a:lnTo>
                <a:lnTo>
                  <a:pt x="1544" y="1733"/>
                </a:lnTo>
                <a:lnTo>
                  <a:pt x="1646" y="1592"/>
                </a:lnTo>
                <a:lnTo>
                  <a:pt x="1781" y="1737"/>
                </a:lnTo>
                <a:lnTo>
                  <a:pt x="1892" y="1955"/>
                </a:lnTo>
                <a:lnTo>
                  <a:pt x="2009" y="1766"/>
                </a:lnTo>
                <a:lnTo>
                  <a:pt x="2120" y="1234"/>
                </a:lnTo>
                <a:lnTo>
                  <a:pt x="2246" y="1834"/>
                </a:lnTo>
                <a:lnTo>
                  <a:pt x="2367" y="1587"/>
                </a:lnTo>
                <a:lnTo>
                  <a:pt x="2478" y="1244"/>
                </a:lnTo>
                <a:lnTo>
                  <a:pt x="2609" y="363"/>
                </a:lnTo>
                <a:lnTo>
                  <a:pt x="2720" y="977"/>
                </a:lnTo>
                <a:lnTo>
                  <a:pt x="2831" y="261"/>
                </a:lnTo>
                <a:lnTo>
                  <a:pt x="2957" y="527"/>
                </a:lnTo>
                <a:lnTo>
                  <a:pt x="3069" y="280"/>
                </a:lnTo>
                <a:lnTo>
                  <a:pt x="3180" y="0"/>
                </a:lnTo>
                <a:lnTo>
                  <a:pt x="3306" y="232"/>
                </a:lnTo>
                <a:lnTo>
                  <a:pt x="3427" y="77"/>
                </a:lnTo>
                <a:lnTo>
                  <a:pt x="3548" y="343"/>
                </a:lnTo>
                <a:lnTo>
                  <a:pt x="3649" y="116"/>
                </a:lnTo>
                <a:lnTo>
                  <a:pt x="3780" y="740"/>
                </a:lnTo>
                <a:lnTo>
                  <a:pt x="3896" y="198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24398" name="Text Box 110"/>
          <p:cNvSpPr txBox="1">
            <a:spLocks noChangeArrowheads="1"/>
          </p:cNvSpPr>
          <p:nvPr/>
        </p:nvSpPr>
        <p:spPr bwMode="auto">
          <a:xfrm>
            <a:off x="231775" y="5008563"/>
            <a:ext cx="858996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Effective removal of noise (and many other applications)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relies 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 an proper </a:t>
            </a:r>
            <a:r>
              <a:rPr lang="en-US" sz="3200" b="0" dirty="0">
                <a:solidFill>
                  <a:srgbClr val="FFFF00"/>
                </a:solidFill>
                <a:latin typeface="Monotype Corsiva" pitchFamily="66" charset="0"/>
                <a:cs typeface="Arial" pitchFamily="34" charset="0"/>
              </a:rPr>
              <a:t>modeling</a:t>
            </a: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of the signal</a:t>
            </a:r>
          </a:p>
        </p:txBody>
      </p:sp>
      <p:sp>
        <p:nvSpPr>
          <p:cNvPr id="524399" name="Freeform 111"/>
          <p:cNvSpPr>
            <a:spLocks/>
          </p:cNvSpPr>
          <p:nvPr/>
        </p:nvSpPr>
        <p:spPr bwMode="auto">
          <a:xfrm>
            <a:off x="1209675" y="1870075"/>
            <a:ext cx="6273800" cy="2592388"/>
          </a:xfrm>
          <a:custGeom>
            <a:avLst/>
            <a:gdLst>
              <a:gd name="T0" fmla="*/ 0 w 3952"/>
              <a:gd name="T1" fmla="*/ 2147483647 h 1633"/>
              <a:gd name="T2" fmla="*/ 2147483647 w 3952"/>
              <a:gd name="T3" fmla="*/ 0 h 1633"/>
              <a:gd name="T4" fmla="*/ 2147483647 w 3952"/>
              <a:gd name="T5" fmla="*/ 2147483647 h 1633"/>
              <a:gd name="T6" fmla="*/ 2147483647 w 3952"/>
              <a:gd name="T7" fmla="*/ 2147483647 h 1633"/>
              <a:gd name="T8" fmla="*/ 2147483647 w 3952"/>
              <a:gd name="T9" fmla="*/ 2147483647 h 1633"/>
              <a:gd name="T10" fmla="*/ 2147483647 w 3952"/>
              <a:gd name="T11" fmla="*/ 2147483647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52"/>
              <a:gd name="T19" fmla="*/ 0 h 1633"/>
              <a:gd name="T20" fmla="*/ 3952 w 3952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52" h="1633">
                <a:moveTo>
                  <a:pt x="0" y="1"/>
                </a:moveTo>
                <a:lnTo>
                  <a:pt x="1129" y="0"/>
                </a:lnTo>
                <a:lnTo>
                  <a:pt x="1129" y="1625"/>
                </a:lnTo>
                <a:lnTo>
                  <a:pt x="2531" y="1633"/>
                </a:lnTo>
                <a:lnTo>
                  <a:pt x="2531" y="137"/>
                </a:lnTo>
                <a:lnTo>
                  <a:pt x="3952" y="134"/>
                </a:lnTo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398" grpId="0"/>
      <p:bldP spid="5243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5647AA6-907C-40AD-A797-A39843889A30}" type="slidenum">
              <a:rPr lang="he-IL" smtClean="0"/>
              <a:pPr/>
              <a:t>9</a:t>
            </a:fld>
            <a:endParaRPr lang="en-US" smtClean="0"/>
          </a:p>
        </p:txBody>
      </p:sp>
      <p:sp>
        <p:nvSpPr>
          <p:cNvPr id="502786" name="Rectangle 2"/>
          <p:cNvSpPr>
            <a:spLocks noChangeArrowheads="1"/>
          </p:cNvSpPr>
          <p:nvPr/>
        </p:nvSpPr>
        <p:spPr bwMode="auto">
          <a:xfrm>
            <a:off x="5768975" y="1776413"/>
            <a:ext cx="2243138" cy="2889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87" name="Rectangle 3"/>
          <p:cNvSpPr>
            <a:spLocks noChangeArrowheads="1"/>
          </p:cNvSpPr>
          <p:nvPr/>
        </p:nvSpPr>
        <p:spPr bwMode="auto">
          <a:xfrm>
            <a:off x="5565775" y="1354138"/>
            <a:ext cx="3124200" cy="322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74" name="Line 4"/>
          <p:cNvSpPr>
            <a:spLocks noChangeShapeType="1"/>
          </p:cNvSpPr>
          <p:nvPr/>
        </p:nvSpPr>
        <p:spPr bwMode="auto">
          <a:xfrm>
            <a:off x="0" y="1082675"/>
            <a:ext cx="9144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0" y="152400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0" dirty="0">
                <a:solidFill>
                  <a:schemeClr val="bg1"/>
                </a:solidFill>
                <a:latin typeface="Tahoma" pitchFamily="34" charset="0"/>
              </a:rPr>
              <a:t>   Which Model to Choose?</a:t>
            </a:r>
          </a:p>
        </p:txBody>
      </p:sp>
      <p:sp>
        <p:nvSpPr>
          <p:cNvPr id="502790" name="Text Box 6"/>
          <p:cNvSpPr txBox="1">
            <a:spLocks noChangeArrowheads="1"/>
          </p:cNvSpPr>
          <p:nvPr/>
        </p:nvSpPr>
        <p:spPr bwMode="auto">
          <a:xfrm>
            <a:off x="339725" y="1274763"/>
            <a:ext cx="478313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There are many different   ways to mathematically model signals and images with varying degrees of success.</a:t>
            </a: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following is a partial list of such models </a:t>
            </a:r>
            <a:r>
              <a:rPr lang="en-US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(for images):</a:t>
            </a:r>
            <a:endParaRPr lang="en-US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55600" indent="-355600" algn="l">
              <a:spcBef>
                <a:spcPct val="50000"/>
              </a:spcBef>
              <a:buFont typeface="Wingdings" pitchFamily="2" charset="2"/>
              <a:buChar char="q"/>
            </a:pPr>
            <a:r>
              <a:rPr lang="en-US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Good models should be simple while matching the signals:</a:t>
            </a:r>
          </a:p>
        </p:txBody>
      </p:sp>
      <p:sp>
        <p:nvSpPr>
          <p:cNvPr id="502791" name="Rectangle 7"/>
          <p:cNvSpPr>
            <a:spLocks noChangeArrowheads="1"/>
          </p:cNvSpPr>
          <p:nvPr/>
        </p:nvSpPr>
        <p:spPr bwMode="auto">
          <a:xfrm>
            <a:off x="5645150" y="2208213"/>
            <a:ext cx="2243138" cy="2889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2" name="Rectangle 8"/>
          <p:cNvSpPr>
            <a:spLocks noChangeArrowheads="1"/>
          </p:cNvSpPr>
          <p:nvPr/>
        </p:nvSpPr>
        <p:spPr bwMode="auto">
          <a:xfrm>
            <a:off x="5619750" y="3003550"/>
            <a:ext cx="1600200" cy="28892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3" name="Rectangle 9"/>
          <p:cNvSpPr>
            <a:spLocks noChangeArrowheads="1"/>
          </p:cNvSpPr>
          <p:nvPr/>
        </p:nvSpPr>
        <p:spPr bwMode="auto">
          <a:xfrm>
            <a:off x="5805488" y="4257675"/>
            <a:ext cx="1727200" cy="2889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5627688" y="4664075"/>
            <a:ext cx="1455737" cy="288925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5818188" y="5081588"/>
            <a:ext cx="1590675" cy="288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613400" y="5486400"/>
            <a:ext cx="1516063" cy="288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5813425" y="2606675"/>
            <a:ext cx="1862138" cy="288925"/>
          </a:xfrm>
          <a:prstGeom prst="rect">
            <a:avLst/>
          </a:prstGeom>
          <a:solidFill>
            <a:srgbClr val="0066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5840413" y="3419475"/>
            <a:ext cx="2268537" cy="288925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5627688" y="3841750"/>
            <a:ext cx="2108200" cy="28892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02800" name="Text Box 16"/>
          <p:cNvSpPr txBox="1">
            <a:spLocks noChangeArrowheads="1"/>
          </p:cNvSpPr>
          <p:nvPr/>
        </p:nvSpPr>
        <p:spPr bwMode="auto">
          <a:xfrm>
            <a:off x="5573713" y="1323975"/>
            <a:ext cx="3333750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Principal-Component-Analysis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Anisotropic diffusion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Markov Random Field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Wienner</a:t>
            </a: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Filtering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DCT and JPEG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Wavelet &amp; JPEG-2000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Piece-Wise-Smooth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   C2-smoothness</a:t>
            </a:r>
          </a:p>
          <a:p>
            <a:pPr algn="l">
              <a:spcBef>
                <a:spcPct val="50000"/>
              </a:spcBef>
            </a:pPr>
            <a:r>
              <a:rPr lang="en-US" sz="1800" b="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Besov</a:t>
            </a:r>
            <a:r>
              <a:rPr lang="en-US" sz="1800" b="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-Spaces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   Total-Variation</a:t>
            </a:r>
          </a:p>
          <a:p>
            <a:pPr algn="l">
              <a:spcBef>
                <a:spcPct val="50000"/>
              </a:spcBef>
            </a:pPr>
            <a:r>
              <a:rPr lang="en-US" sz="1800" b="0" dirty="0">
                <a:solidFill>
                  <a:srgbClr val="1C1C1C"/>
                </a:solidFill>
                <a:latin typeface="Tahoma" pitchFamily="34" charset="0"/>
                <a:cs typeface="Tahoma" pitchFamily="34" charset="0"/>
              </a:rPr>
              <a:t>Beltrami-Flow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42950" y="4757738"/>
            <a:ext cx="4175125" cy="1069975"/>
            <a:chOff x="468" y="3087"/>
            <a:chExt cx="2630" cy="674"/>
          </a:xfrm>
        </p:grpSpPr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468" y="3088"/>
              <a:ext cx="1075" cy="67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0">
                <a:latin typeface="Arial" pitchFamily="34" charset="0"/>
                <a:cs typeface="Arial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sz="3200">
                  <a:latin typeface="Monotype Corsiva" pitchFamily="66" charset="0"/>
                  <a:cs typeface="Arial" pitchFamily="34" charset="0"/>
                </a:rPr>
                <a:t>Simplicity</a:t>
              </a:r>
            </a:p>
            <a:p>
              <a:pPr>
                <a:spcBef>
                  <a:spcPct val="50000"/>
                </a:spcBef>
              </a:pP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2023" y="3087"/>
              <a:ext cx="1075" cy="673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0">
                <a:latin typeface="Arial" pitchFamily="34" charset="0"/>
                <a:cs typeface="Arial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sz="3200">
                  <a:latin typeface="Monotype Corsiva" pitchFamily="66" charset="0"/>
                  <a:cs typeface="Arial" pitchFamily="34" charset="0"/>
                </a:rPr>
                <a:t>Reliability</a:t>
              </a:r>
            </a:p>
            <a:p>
              <a:pPr>
                <a:spcBef>
                  <a:spcPct val="50000"/>
                </a:spcBef>
              </a:pP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90" name="AutoShape 20"/>
            <p:cNvSpPr>
              <a:spLocks noChangeArrowheads="1"/>
            </p:cNvSpPr>
            <p:nvPr/>
          </p:nvSpPr>
          <p:spPr bwMode="auto">
            <a:xfrm>
              <a:off x="1563" y="3242"/>
              <a:ext cx="436" cy="247"/>
            </a:xfrm>
            <a:prstGeom prst="leftRightArrow">
              <a:avLst>
                <a:gd name="adj1" fmla="val 50000"/>
                <a:gd name="adj2" fmla="val 35304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8963" y="6175375"/>
            <a:ext cx="410845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Michael Elad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Computer-Science Department	</a:t>
            </a:r>
          </a:p>
          <a:p>
            <a:pPr eaLnBrk="1" hangingPunct="1"/>
            <a:r>
              <a:rPr lang="en-US" sz="1200" b="0" dirty="0" smtClean="0">
                <a:solidFill>
                  <a:schemeClr val="bg2"/>
                </a:solidFill>
                <a:latin typeface="Tahoma" pitchFamily="34" charset="0"/>
              </a:rPr>
              <a:t>The Technion</a:t>
            </a:r>
          </a:p>
        </p:txBody>
      </p:sp>
    </p:spTree>
    <p:extLst>
      <p:ext uri="{BB962C8B-B14F-4D97-AF65-F5344CB8AC3E}">
        <p14:creationId xmlns:p14="http://schemas.microsoft.com/office/powerpoint/2010/main" val="395847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6" grpId="0" uiExpand="1" animBg="1"/>
      <p:bldP spid="502787" grpId="0" uiExpand="1" animBg="1"/>
      <p:bldP spid="502790" grpId="0" uiExpand="1" build="p"/>
      <p:bldP spid="502791" grpId="0" uiExpand="1" animBg="1"/>
      <p:bldP spid="502792" grpId="0" uiExpand="1" animBg="1"/>
      <p:bldP spid="502793" grpId="0" uiExpand="1" animBg="1"/>
      <p:bldP spid="502794" grpId="0" uiExpand="1" animBg="1"/>
      <p:bldP spid="502795" grpId="0" uiExpand="1" animBg="1"/>
      <p:bldP spid="502796" grpId="0" uiExpand="1" animBg="1"/>
      <p:bldP spid="502797" grpId="0" uiExpand="1" animBg="1"/>
      <p:bldP spid="502798" grpId="0" uiExpand="1" animBg="1"/>
      <p:bldP spid="502799" grpId="0" uiExpand="1" animBg="1"/>
      <p:bldP spid="502800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|8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23824</TotalTime>
  <Words>2995</Words>
  <Application>Microsoft Office PowerPoint</Application>
  <PresentationFormat>On-screen Show (4:3)</PresentationFormat>
  <Paragraphs>691</Paragraphs>
  <Slides>50</Slides>
  <Notes>50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Default Design</vt:lpstr>
      <vt:lpstr>Equation</vt:lpstr>
      <vt:lpstr>משוואה</vt:lpstr>
      <vt:lpstr>Sparse &amp; Redundant Representations  and Their Applications in  Signal and Image Processing   CS Course 236862 – Winter 2015/6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Representations and the Basis Pursuit Algorithm</dc:title>
  <dc:creator>Michael Elad</dc:creator>
  <cp:lastModifiedBy>Elad Michael</cp:lastModifiedBy>
  <cp:revision>1308</cp:revision>
  <dcterms:created xsi:type="dcterms:W3CDTF">2002-10-21T21:14:30Z</dcterms:created>
  <dcterms:modified xsi:type="dcterms:W3CDTF">2015-10-15T12:40:00Z</dcterms:modified>
</cp:coreProperties>
</file>